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79" r:id="rId2"/>
    <p:sldId id="280" r:id="rId3"/>
    <p:sldId id="340" r:id="rId4"/>
    <p:sldId id="341" r:id="rId5"/>
    <p:sldId id="281" r:id="rId6"/>
    <p:sldId id="326" r:id="rId7"/>
    <p:sldId id="334" r:id="rId8"/>
    <p:sldId id="327" r:id="rId9"/>
    <p:sldId id="329" r:id="rId10"/>
    <p:sldId id="312" r:id="rId11"/>
    <p:sldId id="330" r:id="rId12"/>
    <p:sldId id="331" r:id="rId13"/>
    <p:sldId id="332" r:id="rId14"/>
    <p:sldId id="335" r:id="rId15"/>
    <p:sldId id="333" r:id="rId16"/>
    <p:sldId id="282" r:id="rId17"/>
    <p:sldId id="323" r:id="rId18"/>
    <p:sldId id="325" r:id="rId19"/>
    <p:sldId id="283" r:id="rId20"/>
    <p:sldId id="284" r:id="rId21"/>
    <p:sldId id="285" r:id="rId22"/>
    <p:sldId id="286" r:id="rId23"/>
    <p:sldId id="292" r:id="rId24"/>
    <p:sldId id="289" r:id="rId25"/>
    <p:sldId id="338" r:id="rId26"/>
    <p:sldId id="293" r:id="rId27"/>
    <p:sldId id="295" r:id="rId28"/>
    <p:sldId id="294" r:id="rId29"/>
    <p:sldId id="307" r:id="rId30"/>
    <p:sldId id="308" r:id="rId31"/>
    <p:sldId id="309" r:id="rId32"/>
    <p:sldId id="339" r:id="rId33"/>
    <p:sldId id="322" r:id="rId34"/>
    <p:sldId id="311" r:id="rId35"/>
    <p:sldId id="319" r:id="rId36"/>
    <p:sldId id="336" r:id="rId3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000000"/>
    <a:srgbClr val="00FFFF"/>
    <a:srgbClr val="FF7B00"/>
    <a:srgbClr val="99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20"/>
    <p:restoredTop sz="94789"/>
  </p:normalViewPr>
  <p:slideViewPr>
    <p:cSldViewPr snapToGrid="0" snapToObjects="1">
      <p:cViewPr varScale="1">
        <p:scale>
          <a:sx n="117" d="100"/>
          <a:sy n="117" d="100"/>
        </p:scale>
        <p:origin x="2000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jpg>
</file>

<file path=ppt/media/image10.tiff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D09BB347-FED0-A746-AF4A-B826E15B9E48}" type="datetimeFigureOut">
              <a:rPr lang="en-US" altLang="en-US"/>
              <a:pPr/>
              <a:t>9/16/21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0E4F157-4E62-7E40-984C-416D40E204A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405981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Often most attention gets put here and non-functional are </a:t>
            </a:r>
            <a:r>
              <a:rPr lang="en-US" dirty="0" err="1"/>
              <a:t>fogotten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E4F157-4E62-7E40-984C-416D40E204A8}" type="slidenum">
              <a:rPr lang="en-US" altLang="en-US" smtClean="0"/>
              <a:pPr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1523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945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>
                <a:ea typeface="ＭＳ Ｐゴシック" charset="-128"/>
              </a:rPr>
              <a:t>Quote from Kent Beck’s Extreme Programming Explained (2005).</a:t>
            </a:r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/>
            <a:fld id="{18BC558E-E938-A149-8E7E-03B5ABD870C9}" type="slidenum">
              <a:rPr lang="en-US" altLang="en-US" sz="1200"/>
              <a:pPr eaLnBrk="1" hangingPunct="1"/>
              <a:t>16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225882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9204F4C-AE40-B249-BA01-E50BC33376CC}" type="datetimeFigureOut">
              <a:rPr lang="en-US" altLang="en-US"/>
              <a:pPr/>
              <a:t>9/16/21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EF079DE-665F-E54F-ACFA-0B3BF6982E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3808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E39B9FD-FC9C-7A4C-BB6A-F67E4425A77F}" type="datetimeFigureOut">
              <a:rPr lang="en-US" altLang="en-US"/>
              <a:pPr/>
              <a:t>9/16/21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DD9848-F8F6-ED46-A7DD-CD81E32C773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8682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B92CECF-939A-FF48-A088-B5E6CC359D18}" type="datetimeFigureOut">
              <a:rPr lang="en-US" altLang="en-US"/>
              <a:pPr/>
              <a:t>9/16/21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1D85330-9CEF-6B4A-B72D-A21F9A47DAC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32433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9A53274-4147-924D-AC15-B7C34031246D}" type="datetimeFigureOut">
              <a:rPr lang="en-US" altLang="en-US"/>
              <a:pPr/>
              <a:t>9/16/21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6E8972F-8F13-CE4A-8FF9-77A1D92DB7C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83638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FDF400C-66F4-914F-9AB0-2FD5876806E8}" type="datetimeFigureOut">
              <a:rPr lang="en-US" altLang="en-US"/>
              <a:pPr/>
              <a:t>9/16/21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3BEA9D3-AC33-6D40-BCDB-8A8BF9AD690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51831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65FCCD-37EC-7F4C-A7F8-BAF1719B9374}" type="datetimeFigureOut">
              <a:rPr lang="en-US" altLang="en-US"/>
              <a:pPr/>
              <a:t>9/16/21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A069AE-25F7-7941-A761-70A2F309AAB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5268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6EA6710-A922-3047-BA5E-7E67A3A2C4DE}" type="datetimeFigureOut">
              <a:rPr lang="en-US" altLang="en-US"/>
              <a:pPr/>
              <a:t>9/16/21</a:t>
            </a:fld>
            <a:endParaRPr lang="en-US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F3FF2FF-7803-CA4A-95DB-BF01CBB18EB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69091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547E4DE-B117-6F4D-B2EB-B136F3AD5E6D}" type="datetimeFigureOut">
              <a:rPr lang="en-US" altLang="en-US"/>
              <a:pPr/>
              <a:t>9/16/21</a:t>
            </a:fld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46C953D-778B-9842-8E2D-C822618390D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1858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FD12164-FA6D-FB49-9B40-7070E589C3C6}" type="datetimeFigureOut">
              <a:rPr lang="en-US" altLang="en-US"/>
              <a:pPr/>
              <a:t>9/16/21</a:t>
            </a:fld>
            <a:endParaRPr lang="en-US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22E586-2C66-4242-B749-5B753CFB129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8035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71A95C-E81E-5248-800F-B3F446BD64DF}" type="datetimeFigureOut">
              <a:rPr lang="en-US" altLang="en-US"/>
              <a:pPr/>
              <a:t>9/16/21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13DDACA-A201-2941-93FE-E0C2657D654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58750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8FD1269-01BC-6844-B5EB-56B21378D8FF}" type="datetimeFigureOut">
              <a:rPr lang="en-US" altLang="en-US"/>
              <a:pPr/>
              <a:t>9/16/21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3575B9D-1C57-A649-8C81-C5395459080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36038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FFFFFF"/>
                </a:solidFill>
              </a:defRPr>
            </a:lvl1pPr>
          </a:lstStyle>
          <a:p>
            <a:fld id="{62426ADC-27CF-7D4D-8F6B-7D016A8C4908}" type="datetimeFigureOut">
              <a:rPr lang="en-US" altLang="en-US"/>
              <a:pPr/>
              <a:t>9/16/21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BA30BA6A-21EB-754C-9823-8C7A1C4F0BD9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929FEC-FDDF-F841-9A71-10FCFC7AE3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4525" y="-164306"/>
            <a:ext cx="10386467" cy="70866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6BEF63A-9882-224C-9649-077DE962553C}"/>
              </a:ext>
            </a:extLst>
          </p:cNvPr>
          <p:cNvSpPr/>
          <p:nvPr/>
        </p:nvSpPr>
        <p:spPr>
          <a:xfrm>
            <a:off x="-1066350" y="4473675"/>
            <a:ext cx="11130116" cy="1105079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38" name="TextBox 2"/>
          <p:cNvSpPr txBox="1">
            <a:spLocks noChangeArrowheads="1"/>
          </p:cNvSpPr>
          <p:nvPr/>
        </p:nvSpPr>
        <p:spPr bwMode="auto">
          <a:xfrm>
            <a:off x="3197891" y="4592085"/>
            <a:ext cx="5592762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4400" dirty="0">
                <a:solidFill>
                  <a:srgbClr val="FF7B00"/>
                </a:solidFill>
              </a:rPr>
              <a:t>Software Requirements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>
            <a:extLst>
              <a:ext uri="{FF2B5EF4-FFF2-40B4-BE49-F238E27FC236}">
                <a16:creationId xmlns:a16="http://schemas.microsoft.com/office/drawing/2014/main" id="{A93590C4-B1E1-7541-8D9D-BDFB80544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And here’s the +</a:t>
            </a:r>
          </a:p>
        </p:txBody>
      </p:sp>
      <p:sp>
        <p:nvSpPr>
          <p:cNvPr id="22530" name="Content Placeholder 2">
            <a:extLst>
              <a:ext uri="{FF2B5EF4-FFF2-40B4-BE49-F238E27FC236}">
                <a16:creationId xmlns:a16="http://schemas.microsoft.com/office/drawing/2014/main" id="{0515FADA-483B-B141-9412-D844B3243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dirty="0">
                <a:ea typeface="ＭＳ Ｐゴシック" panose="020B0600070205080204" pitchFamily="34" charset="-128"/>
              </a:rPr>
              <a:t>Implementation</a:t>
            </a:r>
            <a:r>
              <a:rPr lang="en-US" altLang="en-US" dirty="0">
                <a:ea typeface="ＭＳ Ｐゴシック" panose="020B0600070205080204" pitchFamily="34" charset="-128"/>
              </a:rPr>
              <a:t>: resource limitations, languages and tools, hardware</a:t>
            </a:r>
          </a:p>
          <a:p>
            <a:r>
              <a:rPr lang="en-US" altLang="en-US" b="1" dirty="0">
                <a:ea typeface="ＭＳ Ｐゴシック" panose="020B0600070205080204" pitchFamily="34" charset="-128"/>
              </a:rPr>
              <a:t>Interface</a:t>
            </a:r>
            <a:r>
              <a:rPr lang="en-US" altLang="en-US" dirty="0">
                <a:ea typeface="ＭＳ Ｐゴシック" panose="020B0600070205080204" pitchFamily="34" charset="-128"/>
              </a:rPr>
              <a:t>: constraints imposed by interfacing with external systems</a:t>
            </a:r>
          </a:p>
          <a:p>
            <a:r>
              <a:rPr lang="en-US" altLang="en-US" b="1" dirty="0">
                <a:ea typeface="ＭＳ Ｐゴシック" panose="020B0600070205080204" pitchFamily="34" charset="-128"/>
              </a:rPr>
              <a:t>Operations</a:t>
            </a:r>
            <a:r>
              <a:rPr lang="en-US" altLang="en-US" dirty="0">
                <a:ea typeface="ＭＳ Ｐゴシック" panose="020B0600070205080204" pitchFamily="34" charset="-128"/>
              </a:rPr>
              <a:t>: system management in its operational setting</a:t>
            </a:r>
          </a:p>
          <a:p>
            <a:r>
              <a:rPr lang="en-US" altLang="en-US" b="1" dirty="0">
                <a:ea typeface="ＭＳ Ｐゴシック" panose="020B0600070205080204" pitchFamily="34" charset="-128"/>
              </a:rPr>
              <a:t>Packaging</a:t>
            </a:r>
            <a:r>
              <a:rPr lang="en-US" altLang="en-US" dirty="0">
                <a:ea typeface="ＭＳ Ｐゴシック" panose="020B0600070205080204" pitchFamily="34" charset="-128"/>
              </a:rPr>
              <a:t>: for example, a physical box</a:t>
            </a:r>
          </a:p>
          <a:p>
            <a:r>
              <a:rPr lang="en-US" altLang="en-US" b="1" dirty="0">
                <a:ea typeface="ＭＳ Ｐゴシック" panose="020B0600070205080204" pitchFamily="34" charset="-128"/>
              </a:rPr>
              <a:t>Legal</a:t>
            </a:r>
            <a:r>
              <a:rPr lang="en-US" altLang="en-US" dirty="0">
                <a:ea typeface="ＭＳ Ｐゴシック" panose="020B0600070205080204" pitchFamily="34" charset="-128"/>
              </a:rPr>
              <a:t>: licensing, etc.</a:t>
            </a:r>
          </a:p>
        </p:txBody>
      </p:sp>
    </p:spTree>
    <p:extLst>
      <p:ext uri="{BB962C8B-B14F-4D97-AF65-F5344CB8AC3E}">
        <p14:creationId xmlns:p14="http://schemas.microsoft.com/office/powerpoint/2010/main" val="1328258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extBox 3">
            <a:extLst>
              <a:ext uri="{FF2B5EF4-FFF2-40B4-BE49-F238E27FC236}">
                <a16:creationId xmlns:a16="http://schemas.microsoft.com/office/drawing/2014/main" id="{0237811F-517A-A048-BF87-336801FB9E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86542"/>
            <a:ext cx="9144000" cy="4524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3200" dirty="0"/>
              <a:t>Lists of definitions like this can be a bit tedious</a:t>
            </a:r>
            <a:br>
              <a:rPr lang="en-US" altLang="en-US" sz="3200" dirty="0"/>
            </a:br>
            <a:r>
              <a:rPr lang="en-US" altLang="en-US" sz="3200" dirty="0"/>
              <a:t>(SE is certainly full of them)</a:t>
            </a:r>
          </a:p>
          <a:p>
            <a:pPr algn="ctr" eaLnBrk="1" hangingPunct="1"/>
            <a:endParaRPr lang="en-US" altLang="en-US" sz="3200" dirty="0"/>
          </a:p>
          <a:p>
            <a:pPr algn="ctr" eaLnBrk="1" hangingPunct="1"/>
            <a:endParaRPr lang="en-US" altLang="en-US" sz="3200" dirty="0"/>
          </a:p>
          <a:p>
            <a:pPr algn="ctr" eaLnBrk="1" hangingPunct="1"/>
            <a:r>
              <a:rPr lang="en-US" altLang="en-US" sz="3200" dirty="0"/>
              <a:t>Their main benefit is as a checklist,</a:t>
            </a:r>
            <a:br>
              <a:rPr lang="en-US" altLang="en-US" sz="3200" dirty="0"/>
            </a:br>
            <a:r>
              <a:rPr lang="en-US" altLang="en-US" sz="3200" dirty="0"/>
              <a:t>so you don’t forget anything important</a:t>
            </a:r>
          </a:p>
          <a:p>
            <a:pPr algn="ctr" eaLnBrk="1" hangingPunct="1"/>
            <a:endParaRPr lang="en-US" altLang="en-US" sz="3200" dirty="0"/>
          </a:p>
          <a:p>
            <a:pPr algn="ctr" eaLnBrk="1" hangingPunct="1"/>
            <a:endParaRPr lang="en-US" altLang="en-US" sz="3200" dirty="0"/>
          </a:p>
          <a:p>
            <a:pPr algn="ctr" eaLnBrk="1" hangingPunct="1"/>
            <a:r>
              <a:rPr lang="en-US" altLang="en-US" sz="3200" dirty="0"/>
              <a:t>It is easy to only care about functionality</a:t>
            </a:r>
          </a:p>
        </p:txBody>
      </p:sp>
    </p:spTree>
    <p:extLst>
      <p:ext uri="{BB962C8B-B14F-4D97-AF65-F5344CB8AC3E}">
        <p14:creationId xmlns:p14="http://schemas.microsoft.com/office/powerpoint/2010/main" val="1481938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>
            <a:extLst>
              <a:ext uri="{FF2B5EF4-FFF2-40B4-BE49-F238E27FC236}">
                <a16:creationId xmlns:a16="http://schemas.microsoft.com/office/drawing/2014/main" id="{7F0BA0F1-6D94-E64A-A672-863985FD5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Functional requirements</a:t>
            </a:r>
          </a:p>
        </p:txBody>
      </p:sp>
      <p:sp>
        <p:nvSpPr>
          <p:cNvPr id="21506" name="Content Placeholder 2">
            <a:extLst>
              <a:ext uri="{FF2B5EF4-FFF2-40B4-BE49-F238E27FC236}">
                <a16:creationId xmlns:a16="http://schemas.microsoft.com/office/drawing/2014/main" id="{7E7182CB-A2FF-2B49-97F9-E8A9EE96B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altLang="en-US" u="sng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F</a:t>
            </a:r>
            <a:r>
              <a:rPr lang="en-US" altLang="en-US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unctional:</a:t>
            </a:r>
            <a:r>
              <a:rPr lang="en-US" altLang="en-US" dirty="0">
                <a:ea typeface="ＭＳ Ｐゴシック" panose="020B0600070205080204" pitchFamily="34" charset="-128"/>
              </a:rPr>
              <a:t> features, capabilities, security</a:t>
            </a:r>
          </a:p>
          <a:p>
            <a:r>
              <a:rPr lang="en-US" altLang="en-US" u="sng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U</a:t>
            </a:r>
            <a:r>
              <a:rPr lang="en-US" altLang="en-US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sability: </a:t>
            </a:r>
            <a:r>
              <a:rPr lang="en-US" altLang="en-US" dirty="0">
                <a:ea typeface="ＭＳ Ｐゴシック" panose="020B0600070205080204" pitchFamily="34" charset="-128"/>
              </a:rPr>
              <a:t>human factors, help, documentation</a:t>
            </a:r>
          </a:p>
          <a:p>
            <a:r>
              <a:rPr lang="en-US" altLang="en-US" u="sng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R</a:t>
            </a:r>
            <a:r>
              <a:rPr lang="en-US" altLang="en-US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eliability: </a:t>
            </a:r>
            <a:r>
              <a:rPr lang="en-US" altLang="en-US" dirty="0">
                <a:ea typeface="ＭＳ Ｐゴシック" panose="020B0600070205080204" pitchFamily="34" charset="-128"/>
              </a:rPr>
              <a:t>frequency of failure, recoverability, predictability</a:t>
            </a:r>
          </a:p>
          <a:p>
            <a:r>
              <a:rPr lang="en-US" altLang="en-US" u="sng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P</a:t>
            </a:r>
            <a:r>
              <a:rPr lang="en-US" altLang="en-US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erformance: </a:t>
            </a:r>
            <a:r>
              <a:rPr lang="en-US" altLang="en-US" dirty="0">
                <a:ea typeface="ＭＳ Ｐゴシック" panose="020B0600070205080204" pitchFamily="34" charset="-128"/>
              </a:rPr>
              <a:t>response times, throughput, accuracy, availability, resource usage</a:t>
            </a:r>
          </a:p>
          <a:p>
            <a:r>
              <a:rPr lang="en-US" altLang="en-US" u="sng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S</a:t>
            </a:r>
            <a:r>
              <a:rPr lang="en-US" altLang="en-US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upportability:</a:t>
            </a:r>
            <a:r>
              <a:rPr lang="en-US" altLang="en-US" dirty="0">
                <a:ea typeface="ＭＳ Ｐゴシック" panose="020B0600070205080204" pitchFamily="34" charset="-128"/>
              </a:rPr>
              <a:t> adaptability, maintainability, internationalization, configurability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52DF0D-34DA-A346-B4E5-03CB24E49517}"/>
              </a:ext>
            </a:extLst>
          </p:cNvPr>
          <p:cNvSpPr/>
          <p:nvPr/>
        </p:nvSpPr>
        <p:spPr>
          <a:xfrm>
            <a:off x="0" y="2212257"/>
            <a:ext cx="9320981" cy="3293807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668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>
            <a:extLst>
              <a:ext uri="{FF2B5EF4-FFF2-40B4-BE49-F238E27FC236}">
                <a16:creationId xmlns:a16="http://schemas.microsoft.com/office/drawing/2014/main" id="{7F0BA0F1-6D94-E64A-A672-863985FD5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Non-functional</a:t>
            </a:r>
          </a:p>
        </p:txBody>
      </p:sp>
      <p:sp>
        <p:nvSpPr>
          <p:cNvPr id="21506" name="Content Placeholder 2">
            <a:extLst>
              <a:ext uri="{FF2B5EF4-FFF2-40B4-BE49-F238E27FC236}">
                <a16:creationId xmlns:a16="http://schemas.microsoft.com/office/drawing/2014/main" id="{7E7182CB-A2FF-2B49-97F9-E8A9EE96B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altLang="en-US" u="sng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F</a:t>
            </a:r>
            <a:r>
              <a:rPr lang="en-US" altLang="en-US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unctional:</a:t>
            </a:r>
            <a:r>
              <a:rPr lang="en-US" altLang="en-US" dirty="0">
                <a:ea typeface="ＭＳ Ｐゴシック" panose="020B0600070205080204" pitchFamily="34" charset="-128"/>
              </a:rPr>
              <a:t> features, capabilities, security</a:t>
            </a:r>
          </a:p>
          <a:p>
            <a:r>
              <a:rPr lang="en-US" altLang="en-US" u="sng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U</a:t>
            </a:r>
            <a:r>
              <a:rPr lang="en-US" altLang="en-US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sability: </a:t>
            </a:r>
            <a:r>
              <a:rPr lang="en-US" altLang="en-US" dirty="0">
                <a:ea typeface="ＭＳ Ｐゴシック" panose="020B0600070205080204" pitchFamily="34" charset="-128"/>
              </a:rPr>
              <a:t>human factors, help, documentation</a:t>
            </a:r>
          </a:p>
          <a:p>
            <a:r>
              <a:rPr lang="en-US" altLang="en-US" u="sng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R</a:t>
            </a:r>
            <a:r>
              <a:rPr lang="en-US" altLang="en-US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eliability: </a:t>
            </a:r>
            <a:r>
              <a:rPr lang="en-US" altLang="en-US" dirty="0">
                <a:ea typeface="ＭＳ Ｐゴシック" panose="020B0600070205080204" pitchFamily="34" charset="-128"/>
              </a:rPr>
              <a:t>frequency of failure, recoverability, predictability</a:t>
            </a:r>
          </a:p>
          <a:p>
            <a:r>
              <a:rPr lang="en-US" altLang="en-US" u="sng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P</a:t>
            </a:r>
            <a:r>
              <a:rPr lang="en-US" altLang="en-US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erformance: </a:t>
            </a:r>
            <a:r>
              <a:rPr lang="en-US" altLang="en-US" dirty="0">
                <a:ea typeface="ＭＳ Ｐゴシック" panose="020B0600070205080204" pitchFamily="34" charset="-128"/>
              </a:rPr>
              <a:t>response times, throughput, accuracy, availability, resource usage</a:t>
            </a:r>
          </a:p>
          <a:p>
            <a:r>
              <a:rPr lang="en-US" altLang="en-US" u="sng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S</a:t>
            </a:r>
            <a:r>
              <a:rPr lang="en-US" altLang="en-US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upportability:</a:t>
            </a:r>
            <a:r>
              <a:rPr lang="en-US" altLang="en-US" dirty="0">
                <a:ea typeface="ＭＳ Ｐゴシック" panose="020B0600070205080204" pitchFamily="34" charset="-128"/>
              </a:rPr>
              <a:t> adaptability, maintainability, internationalization, configurability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52DF0D-34DA-A346-B4E5-03CB24E49517}"/>
              </a:ext>
            </a:extLst>
          </p:cNvPr>
          <p:cNvSpPr/>
          <p:nvPr/>
        </p:nvSpPr>
        <p:spPr>
          <a:xfrm>
            <a:off x="0" y="1417639"/>
            <a:ext cx="9320981" cy="656968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943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0E3FD-D1A2-8744-9732-A512F88DF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Lets try it! 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5449045-5BBB-604C-8CAB-556C255D1A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367117"/>
            <a:ext cx="8229600" cy="3955026"/>
          </a:xfrm>
        </p:spPr>
        <p:txBody>
          <a:bodyPr/>
          <a:lstStyle/>
          <a:p>
            <a:r>
              <a:rPr lang="en-US" altLang="en-US" sz="2400" u="sng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F</a:t>
            </a:r>
            <a:r>
              <a:rPr lang="en-US" altLang="en-US" sz="2400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unctional:</a:t>
            </a:r>
            <a:r>
              <a:rPr lang="en-US" altLang="en-US" sz="2400" dirty="0">
                <a:ea typeface="ＭＳ Ｐゴシック" panose="020B0600070205080204" pitchFamily="34" charset="-128"/>
              </a:rPr>
              <a:t> features, capabilities, security</a:t>
            </a:r>
          </a:p>
          <a:p>
            <a:r>
              <a:rPr lang="en-US" altLang="en-US" sz="2400" u="sng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U</a:t>
            </a:r>
            <a:r>
              <a:rPr lang="en-US" altLang="en-US" sz="2400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sability: </a:t>
            </a:r>
            <a:r>
              <a:rPr lang="en-US" altLang="en-US" sz="2400" dirty="0">
                <a:ea typeface="ＭＳ Ｐゴシック" panose="020B0600070205080204" pitchFamily="34" charset="-128"/>
              </a:rPr>
              <a:t>human factors, help, documentation</a:t>
            </a:r>
          </a:p>
          <a:p>
            <a:r>
              <a:rPr lang="en-US" altLang="en-US" sz="2400" u="sng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R</a:t>
            </a:r>
            <a:r>
              <a:rPr lang="en-US" altLang="en-US" sz="2400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eliability: </a:t>
            </a:r>
            <a:r>
              <a:rPr lang="en-US" altLang="en-US" sz="2400" dirty="0">
                <a:ea typeface="ＭＳ Ｐゴシック" panose="020B0600070205080204" pitchFamily="34" charset="-128"/>
              </a:rPr>
              <a:t>frequency of failure, recoverability, predictability</a:t>
            </a:r>
          </a:p>
          <a:p>
            <a:r>
              <a:rPr lang="en-US" altLang="en-US" sz="2400" u="sng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P</a:t>
            </a:r>
            <a:r>
              <a:rPr lang="en-US" altLang="en-US" sz="2400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erformance: </a:t>
            </a:r>
            <a:r>
              <a:rPr lang="en-US" altLang="en-US" sz="2400" dirty="0">
                <a:ea typeface="ＭＳ Ｐゴシック" panose="020B0600070205080204" pitchFamily="34" charset="-128"/>
              </a:rPr>
              <a:t>response times, throughput, accuracy, availability, resource usage</a:t>
            </a:r>
          </a:p>
          <a:p>
            <a:r>
              <a:rPr lang="en-US" altLang="en-US" sz="2400" u="sng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S</a:t>
            </a:r>
            <a:r>
              <a:rPr lang="en-US" altLang="en-US" sz="2400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upportability:</a:t>
            </a:r>
            <a:r>
              <a:rPr lang="en-US" altLang="en-US" sz="2400" dirty="0">
                <a:ea typeface="ＭＳ Ｐゴシック" panose="020B0600070205080204" pitchFamily="34" charset="-128"/>
              </a:rPr>
              <a:t> adaptability, maintainability, internationalization, configurability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0BEFB7-9E34-2E4F-AC37-37E17056FAAF}"/>
              </a:ext>
            </a:extLst>
          </p:cNvPr>
          <p:cNvSpPr txBox="1"/>
          <p:nvPr/>
        </p:nvSpPr>
        <p:spPr>
          <a:xfrm>
            <a:off x="1366683" y="1513464"/>
            <a:ext cx="47018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List out a few bullets for each…</a:t>
            </a:r>
          </a:p>
        </p:txBody>
      </p:sp>
    </p:spTree>
    <p:extLst>
      <p:ext uri="{BB962C8B-B14F-4D97-AF65-F5344CB8AC3E}">
        <p14:creationId xmlns:p14="http://schemas.microsoft.com/office/powerpoint/2010/main" val="11192590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EFB43-8B0A-0E4D-A213-57B689997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194" y="2398406"/>
            <a:ext cx="7349612" cy="1143000"/>
          </a:xfrm>
        </p:spPr>
        <p:txBody>
          <a:bodyPr/>
          <a:lstStyle/>
          <a:p>
            <a:r>
              <a:rPr lang="en-US" dirty="0"/>
              <a:t>Ok, so lets look at ways to gather and manage requirements</a:t>
            </a:r>
          </a:p>
        </p:txBody>
      </p:sp>
    </p:spTree>
    <p:extLst>
      <p:ext uri="{BB962C8B-B14F-4D97-AF65-F5344CB8AC3E}">
        <p14:creationId xmlns:p14="http://schemas.microsoft.com/office/powerpoint/2010/main" val="10180698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extBox 1"/>
          <p:cNvSpPr txBox="1">
            <a:spLocks noChangeArrowheads="1"/>
          </p:cNvSpPr>
          <p:nvPr/>
        </p:nvSpPr>
        <p:spPr bwMode="auto">
          <a:xfrm>
            <a:off x="0" y="630238"/>
            <a:ext cx="9144000" cy="144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en-US" sz="3200"/>
              <a:t>User stories (USs)</a:t>
            </a:r>
          </a:p>
          <a:p>
            <a:pPr algn="ctr" eaLnBrk="1" hangingPunct="1"/>
            <a:endParaRPr lang="en-US" altLang="en-US" sz="2800"/>
          </a:p>
          <a:p>
            <a:pPr algn="ctr" eaLnBrk="1" hangingPunct="1"/>
            <a:r>
              <a:rPr lang="en-US" altLang="en-US" sz="2800"/>
              <a:t>“Plan using units of customer-visible functionality.”</a:t>
            </a:r>
          </a:p>
        </p:txBody>
      </p:sp>
      <p:pic>
        <p:nvPicPr>
          <p:cNvPr id="18434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050" y="2528888"/>
            <a:ext cx="6057900" cy="432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1" name="TextBox 3"/>
          <p:cNvSpPr txBox="1">
            <a:spLocks noChangeArrowheads="1"/>
          </p:cNvSpPr>
          <p:nvPr/>
        </p:nvSpPr>
        <p:spPr bwMode="auto">
          <a:xfrm>
            <a:off x="6021388" y="6618288"/>
            <a:ext cx="1643062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1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http://flic.kr/p/884GBP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3"/>
          <p:cNvSpPr>
            <a:spLocks noGrp="1"/>
          </p:cNvSpPr>
          <p:nvPr>
            <p:ph type="title"/>
          </p:nvPr>
        </p:nvSpPr>
        <p:spPr>
          <a:xfrm>
            <a:off x="457200" y="303204"/>
            <a:ext cx="8229600" cy="815976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charset="-128"/>
              </a:rPr>
              <a:t>Flight-Booking System Example</a:t>
            </a:r>
          </a:p>
        </p:txBody>
      </p:sp>
      <p:pic>
        <p:nvPicPr>
          <p:cNvPr id="20483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8976" y="1728788"/>
            <a:ext cx="6706047" cy="4091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744434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3"/>
          <p:cNvSpPr>
            <a:spLocks noGrp="1"/>
          </p:cNvSpPr>
          <p:nvPr>
            <p:ph type="title"/>
          </p:nvPr>
        </p:nvSpPr>
        <p:spPr>
          <a:xfrm>
            <a:off x="457200" y="303204"/>
            <a:ext cx="8229600" cy="815976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charset="-128"/>
              </a:rPr>
              <a:t>Flight-Booking System Example</a:t>
            </a:r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30F5CDC7-B3F4-4B4C-BFDA-6EC27C63D5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946" y="1738620"/>
            <a:ext cx="7158108" cy="41248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613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814388"/>
            <a:ext cx="9144000" cy="5292725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482" name="Title 3"/>
          <p:cNvSpPr>
            <a:spLocks noGrp="1"/>
          </p:cNvSpPr>
          <p:nvPr>
            <p:ph type="title"/>
          </p:nvPr>
        </p:nvSpPr>
        <p:spPr>
          <a:xfrm>
            <a:off x="457200" y="-1588"/>
            <a:ext cx="8229600" cy="815976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charset="-128"/>
              </a:rPr>
              <a:t>Flight-Booking System Example</a:t>
            </a:r>
          </a:p>
        </p:txBody>
      </p:sp>
      <p:pic>
        <p:nvPicPr>
          <p:cNvPr id="20483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814388"/>
            <a:ext cx="4365625" cy="266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4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935038"/>
            <a:ext cx="4184650" cy="2411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5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3478213"/>
            <a:ext cx="4332288" cy="262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6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6950" y="3478213"/>
            <a:ext cx="4159250" cy="2446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0" name="Group 19"/>
          <p:cNvGrpSpPr>
            <a:grpSpLocks/>
          </p:cNvGrpSpPr>
          <p:nvPr/>
        </p:nvGrpSpPr>
        <p:grpSpPr bwMode="auto">
          <a:xfrm>
            <a:off x="571500" y="1665288"/>
            <a:ext cx="6092825" cy="4904508"/>
            <a:chOff x="571711" y="1665450"/>
            <a:chExt cx="6092614" cy="4904346"/>
          </a:xfrm>
        </p:grpSpPr>
        <p:sp>
          <p:nvSpPr>
            <p:cNvPr id="20488" name="TextBox 9"/>
            <p:cNvSpPr txBox="1">
              <a:spLocks noChangeArrowheads="1"/>
            </p:cNvSpPr>
            <p:nvPr/>
          </p:nvSpPr>
          <p:spPr bwMode="auto">
            <a:xfrm>
              <a:off x="2479675" y="6107834"/>
              <a:ext cx="4184650" cy="4619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dirty="0">
                  <a:solidFill>
                    <a:srgbClr val="FF00FF"/>
                  </a:solidFill>
                </a:rPr>
                <a:t>Two parts: title and description</a:t>
              </a:r>
            </a:p>
          </p:txBody>
        </p:sp>
        <p:cxnSp>
          <p:nvCxnSpPr>
            <p:cNvPr id="3" name="Straight Connector 2"/>
            <p:cNvCxnSpPr/>
            <p:nvPr/>
          </p:nvCxnSpPr>
          <p:spPr>
            <a:xfrm flipV="1">
              <a:off x="598698" y="1665450"/>
              <a:ext cx="455596" cy="12700"/>
            </a:xfrm>
            <a:prstGeom prst="line">
              <a:avLst/>
            </a:prstGeom>
            <a:ln w="76200" cmpd="sng">
              <a:solidFill>
                <a:srgbClr val="FF0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598698" y="1986115"/>
              <a:ext cx="1019140" cy="11112"/>
            </a:xfrm>
            <a:prstGeom prst="line">
              <a:avLst/>
            </a:prstGeom>
            <a:ln w="76200" cmpd="sng">
              <a:solidFill>
                <a:srgbClr val="FF0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5016557" y="1682911"/>
              <a:ext cx="455597" cy="11113"/>
            </a:xfrm>
            <a:prstGeom prst="line">
              <a:avLst/>
            </a:prstGeom>
            <a:ln w="76200" cmpd="sng">
              <a:solidFill>
                <a:srgbClr val="FF0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5027670" y="2003576"/>
              <a:ext cx="1019140" cy="11113"/>
            </a:xfrm>
            <a:prstGeom prst="line">
              <a:avLst/>
            </a:prstGeom>
            <a:ln w="76200" cmpd="sng">
              <a:solidFill>
                <a:srgbClr val="FF0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587035" y="4610130"/>
              <a:ext cx="958429" cy="0"/>
            </a:xfrm>
            <a:prstGeom prst="line">
              <a:avLst/>
            </a:prstGeom>
            <a:ln w="76200" cmpd="sng">
              <a:solidFill>
                <a:srgbClr val="FF00FF"/>
              </a:solidFill>
            </a:ln>
            <a:effectLst/>
            <a:scene3d>
              <a:camera prst="orthographicFront">
                <a:rot lat="0" lon="0" rev="12000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571711" y="4317036"/>
              <a:ext cx="386716" cy="0"/>
            </a:xfrm>
            <a:prstGeom prst="line">
              <a:avLst/>
            </a:prstGeom>
            <a:ln w="76200" cmpd="sng">
              <a:solidFill>
                <a:srgbClr val="FF00FF"/>
              </a:solidFill>
            </a:ln>
            <a:effectLst/>
            <a:scene3d>
              <a:camera prst="orthographicFront">
                <a:rot lat="0" lon="0" rev="12000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088301" y="4536733"/>
              <a:ext cx="958429" cy="0"/>
            </a:xfrm>
            <a:prstGeom prst="line">
              <a:avLst/>
            </a:prstGeom>
            <a:ln w="76200" cmpd="sng">
              <a:solidFill>
                <a:srgbClr val="FF00FF"/>
              </a:solidFill>
            </a:ln>
            <a:effectLst/>
            <a:scene3d>
              <a:camera prst="orthographicFront">
                <a:rot lat="0" lon="0" rev="12000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5072977" y="4249858"/>
              <a:ext cx="386716" cy="0"/>
            </a:xfrm>
            <a:prstGeom prst="line">
              <a:avLst/>
            </a:prstGeom>
            <a:ln w="76200" cmpd="sng">
              <a:solidFill>
                <a:srgbClr val="FF00FF"/>
              </a:solidFill>
            </a:ln>
            <a:effectLst/>
            <a:scene3d>
              <a:camera prst="orthographicFront">
                <a:rot lat="0" lon="0" rev="12000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>
                <a:ea typeface="ＭＳ Ｐゴシック" charset="-128"/>
              </a:rPr>
              <a:t>Iterative Development Process</a:t>
            </a:r>
          </a:p>
        </p:txBody>
      </p:sp>
      <p:grpSp>
        <p:nvGrpSpPr>
          <p:cNvPr id="16386" name="Group 38"/>
          <p:cNvGrpSpPr>
            <a:grpSpLocks/>
          </p:cNvGrpSpPr>
          <p:nvPr/>
        </p:nvGrpSpPr>
        <p:grpSpPr bwMode="auto">
          <a:xfrm>
            <a:off x="122238" y="1073150"/>
            <a:ext cx="10566400" cy="5478463"/>
            <a:chOff x="48495" y="862288"/>
            <a:chExt cx="10567230" cy="5477908"/>
          </a:xfrm>
        </p:grpSpPr>
        <p:sp>
          <p:nvSpPr>
            <p:cNvPr id="20" name="Arc 19"/>
            <p:cNvSpPr/>
            <p:nvPr/>
          </p:nvSpPr>
          <p:spPr>
            <a:xfrm>
              <a:off x="3317414" y="2449627"/>
              <a:ext cx="2906941" cy="2904831"/>
            </a:xfrm>
            <a:prstGeom prst="arc">
              <a:avLst/>
            </a:prstGeom>
            <a:ln w="203200" cmpd="sng">
              <a:solidFill>
                <a:srgbClr val="00CCFF"/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1" name="Arc 20"/>
            <p:cNvSpPr/>
            <p:nvPr/>
          </p:nvSpPr>
          <p:spPr>
            <a:xfrm rot="5400000">
              <a:off x="3317675" y="2531907"/>
              <a:ext cx="2906419" cy="2906941"/>
            </a:xfrm>
            <a:prstGeom prst="arc">
              <a:avLst/>
            </a:prstGeom>
            <a:ln w="203200" cmpd="sng">
              <a:solidFill>
                <a:srgbClr val="00CCFF"/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4" name="Arc 23"/>
            <p:cNvSpPr/>
            <p:nvPr/>
          </p:nvSpPr>
          <p:spPr>
            <a:xfrm rot="10800000">
              <a:off x="3249146" y="2532169"/>
              <a:ext cx="2905353" cy="2906419"/>
            </a:xfrm>
            <a:prstGeom prst="arc">
              <a:avLst/>
            </a:prstGeom>
            <a:ln w="203200" cmpd="sng">
              <a:solidFill>
                <a:srgbClr val="00CCFF"/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5" name="Arc 24"/>
            <p:cNvSpPr/>
            <p:nvPr/>
          </p:nvSpPr>
          <p:spPr>
            <a:xfrm rot="16200000">
              <a:off x="3249408" y="2449366"/>
              <a:ext cx="2904831" cy="2905353"/>
            </a:xfrm>
            <a:prstGeom prst="arc">
              <a:avLst/>
            </a:prstGeom>
            <a:ln w="203200" cmpd="sng">
              <a:solidFill>
                <a:srgbClr val="00CCFF"/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6" name="Arc 25"/>
            <p:cNvSpPr/>
            <p:nvPr/>
          </p:nvSpPr>
          <p:spPr>
            <a:xfrm rot="5400000" flipV="1">
              <a:off x="1703855" y="542081"/>
              <a:ext cx="2906418" cy="3981763"/>
            </a:xfrm>
            <a:prstGeom prst="arc">
              <a:avLst/>
            </a:prstGeom>
            <a:ln w="203200" cmpd="sng">
              <a:solidFill>
                <a:schemeClr val="tx1">
                  <a:lumMod val="50000"/>
                </a:schemeClr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6396" name="TextBox 28"/>
            <p:cNvSpPr txBox="1">
              <a:spLocks noChangeArrowheads="1"/>
            </p:cNvSpPr>
            <p:nvPr/>
          </p:nvSpPr>
          <p:spPr bwMode="auto">
            <a:xfrm rot="2255331">
              <a:off x="1767943" y="1888634"/>
              <a:ext cx="1985646" cy="8309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r" eaLnBrk="1" hangingPunct="1"/>
              <a:r>
                <a:rPr lang="en-US" altLang="en-US" b="1">
                  <a:solidFill>
                    <a:srgbClr val="00CCFF"/>
                  </a:solidFill>
                </a:rPr>
                <a:t>Requirements</a:t>
              </a:r>
            </a:p>
            <a:p>
              <a:pPr algn="r" eaLnBrk="1" hangingPunct="1"/>
              <a:r>
                <a:rPr lang="en-US" altLang="en-US" b="1">
                  <a:solidFill>
                    <a:srgbClr val="00CCFF"/>
                  </a:solidFill>
                </a:rPr>
                <a:t>Planning</a:t>
              </a:r>
            </a:p>
          </p:txBody>
        </p:sp>
        <p:sp>
          <p:nvSpPr>
            <p:cNvPr id="16397" name="TextBox 31"/>
            <p:cNvSpPr txBox="1">
              <a:spLocks noChangeArrowheads="1"/>
            </p:cNvSpPr>
            <p:nvPr/>
          </p:nvSpPr>
          <p:spPr bwMode="auto">
            <a:xfrm rot="-2748444">
              <a:off x="5522329" y="1388340"/>
              <a:ext cx="2252525" cy="12004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en-US" b="1">
                  <a:solidFill>
                    <a:srgbClr val="00CCFF"/>
                  </a:solidFill>
                </a:rPr>
                <a:t>Analysis</a:t>
              </a:r>
            </a:p>
            <a:p>
              <a:pPr eaLnBrk="1" hangingPunct="1"/>
              <a:r>
                <a:rPr lang="en-US" altLang="en-US" b="1">
                  <a:solidFill>
                    <a:srgbClr val="00CCFF"/>
                  </a:solidFill>
                </a:rPr>
                <a:t>Design</a:t>
              </a:r>
            </a:p>
            <a:p>
              <a:pPr eaLnBrk="1" hangingPunct="1"/>
              <a:r>
                <a:rPr lang="en-US" altLang="en-US" b="1">
                  <a:solidFill>
                    <a:srgbClr val="00CCFF"/>
                  </a:solidFill>
                </a:rPr>
                <a:t>Implementation</a:t>
              </a:r>
            </a:p>
          </p:txBody>
        </p:sp>
        <p:sp>
          <p:nvSpPr>
            <p:cNvPr id="16398" name="TextBox 33"/>
            <p:cNvSpPr txBox="1">
              <a:spLocks noChangeArrowheads="1"/>
            </p:cNvSpPr>
            <p:nvPr/>
          </p:nvSpPr>
          <p:spPr bwMode="auto">
            <a:xfrm>
              <a:off x="7128234" y="5747173"/>
              <a:ext cx="1762772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b="1">
                  <a:solidFill>
                    <a:srgbClr val="7F7F7F"/>
                  </a:solidFill>
                </a:rPr>
                <a:t>Deployment</a:t>
              </a:r>
            </a:p>
          </p:txBody>
        </p:sp>
        <p:sp>
          <p:nvSpPr>
            <p:cNvPr id="16399" name="TextBox 34"/>
            <p:cNvSpPr txBox="1">
              <a:spLocks noChangeArrowheads="1"/>
            </p:cNvSpPr>
            <p:nvPr/>
          </p:nvSpPr>
          <p:spPr bwMode="auto">
            <a:xfrm rot="1596534">
              <a:off x="6053766" y="4725340"/>
              <a:ext cx="1106042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en-US" b="1">
                  <a:solidFill>
                    <a:srgbClr val="00CCFF"/>
                  </a:solidFill>
                </a:rPr>
                <a:t>Testing</a:t>
              </a:r>
            </a:p>
          </p:txBody>
        </p:sp>
        <p:sp>
          <p:nvSpPr>
            <p:cNvPr id="16400" name="TextBox 35"/>
            <p:cNvSpPr txBox="1">
              <a:spLocks noChangeArrowheads="1"/>
            </p:cNvSpPr>
            <p:nvPr/>
          </p:nvSpPr>
          <p:spPr bwMode="auto">
            <a:xfrm rot="-2225573">
              <a:off x="2136354" y="5139217"/>
              <a:ext cx="1535847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r" eaLnBrk="1" hangingPunct="1"/>
              <a:r>
                <a:rPr lang="en-US" altLang="en-US" b="1">
                  <a:solidFill>
                    <a:srgbClr val="00CCFF"/>
                  </a:solidFill>
                </a:rPr>
                <a:t>Evaluation</a:t>
              </a:r>
            </a:p>
          </p:txBody>
        </p:sp>
        <p:sp>
          <p:nvSpPr>
            <p:cNvPr id="24592" name="TextBox 36"/>
            <p:cNvSpPr txBox="1">
              <a:spLocks noChangeArrowheads="1"/>
            </p:cNvSpPr>
            <p:nvPr/>
          </p:nvSpPr>
          <p:spPr bwMode="auto">
            <a:xfrm>
              <a:off x="48495" y="2633759"/>
              <a:ext cx="1292327" cy="8301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b="1" dirty="0">
                  <a:solidFill>
                    <a:schemeClr val="tx1">
                      <a:lumMod val="50000"/>
                    </a:schemeClr>
                  </a:solidFill>
                </a:rPr>
                <a:t>Initial</a:t>
              </a:r>
              <a:br>
                <a:rPr lang="en-US" b="1" dirty="0">
                  <a:solidFill>
                    <a:schemeClr val="tx1">
                      <a:lumMod val="50000"/>
                    </a:schemeClr>
                  </a:solidFill>
                </a:rPr>
              </a:br>
              <a:r>
                <a:rPr lang="en-US" b="1" dirty="0">
                  <a:solidFill>
                    <a:schemeClr val="tx1">
                      <a:lumMod val="50000"/>
                    </a:schemeClr>
                  </a:solidFill>
                </a:rPr>
                <a:t>Planning</a:t>
              </a:r>
            </a:p>
          </p:txBody>
        </p:sp>
        <p:sp>
          <p:nvSpPr>
            <p:cNvPr id="38" name="Arc 37"/>
            <p:cNvSpPr/>
            <p:nvPr/>
          </p:nvSpPr>
          <p:spPr>
            <a:xfrm rot="5400000" flipV="1">
              <a:off x="6556430" y="2280901"/>
              <a:ext cx="2906419" cy="5212172"/>
            </a:xfrm>
            <a:prstGeom prst="arc">
              <a:avLst>
                <a:gd name="adj1" fmla="val 16870527"/>
                <a:gd name="adj2" fmla="val 556620"/>
              </a:avLst>
            </a:prstGeom>
            <a:ln w="203200" cmpd="sng">
              <a:solidFill>
                <a:srgbClr val="7F7F7F"/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-20638" y="1128713"/>
            <a:ext cx="5186363" cy="4038600"/>
            <a:chOff x="-127820" y="1189038"/>
            <a:chExt cx="5185595" cy="4038430"/>
          </a:xfrm>
        </p:grpSpPr>
        <p:sp>
          <p:nvSpPr>
            <p:cNvPr id="16388" name="TextBox 1"/>
            <p:cNvSpPr txBox="1">
              <a:spLocks noChangeArrowheads="1"/>
            </p:cNvSpPr>
            <p:nvPr/>
          </p:nvSpPr>
          <p:spPr bwMode="auto">
            <a:xfrm>
              <a:off x="3298825" y="1189038"/>
              <a:ext cx="1758950" cy="463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en-US" b="1">
                  <a:solidFill>
                    <a:srgbClr val="FF00FF"/>
                  </a:solidFill>
                </a:rPr>
                <a:t>We are here</a:t>
              </a:r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 flipH="1">
              <a:off x="3129249" y="1617645"/>
              <a:ext cx="479354" cy="534964"/>
            </a:xfrm>
            <a:prstGeom prst="straightConnector1">
              <a:avLst/>
            </a:prstGeom>
            <a:ln w="57150" cmpd="sng">
              <a:solidFill>
                <a:srgbClr val="FF00FF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Oval 1"/>
            <p:cNvSpPr/>
            <p:nvPr/>
          </p:nvSpPr>
          <p:spPr>
            <a:xfrm rot="2284721">
              <a:off x="-127820" y="1814487"/>
              <a:ext cx="4204665" cy="3412981"/>
            </a:xfrm>
            <a:prstGeom prst="ellipse">
              <a:avLst/>
            </a:prstGeom>
            <a:noFill/>
            <a:ln w="57150" cmpd="sng">
              <a:solidFill>
                <a:srgbClr val="FF0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/>
          <p:cNvSpPr>
            <a:spLocks noGrp="1"/>
          </p:cNvSpPr>
          <p:nvPr>
            <p:ph type="title"/>
          </p:nvPr>
        </p:nvSpPr>
        <p:spPr>
          <a:xfrm>
            <a:off x="457200" y="108154"/>
            <a:ext cx="8229600" cy="842963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charset="-128"/>
              </a:rPr>
              <a:t>User Story Dos and Don’ts</a:t>
            </a:r>
          </a:p>
        </p:txBody>
      </p:sp>
      <p:sp>
        <p:nvSpPr>
          <p:cNvPr id="21506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49437"/>
            <a:ext cx="4040188" cy="639762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charset="-128"/>
              </a:rPr>
              <a:t>USs should …</a:t>
            </a:r>
          </a:p>
        </p:txBody>
      </p:sp>
      <p:sp>
        <p:nvSpPr>
          <p:cNvPr id="21507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89199"/>
            <a:ext cx="4040188" cy="3951288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charset="-128"/>
              </a:rPr>
              <a:t>describe </a:t>
            </a:r>
            <a:r>
              <a:rPr lang="en-US" altLang="en-US" u="sng" dirty="0">
                <a:ea typeface="ＭＳ Ｐゴシック" charset="-128"/>
              </a:rPr>
              <a:t>one thing</a:t>
            </a:r>
            <a:r>
              <a:rPr lang="en-US" altLang="en-US" dirty="0">
                <a:ea typeface="ＭＳ Ｐゴシック" charset="-128"/>
              </a:rPr>
              <a:t> that the software needs to do for the customer</a:t>
            </a:r>
          </a:p>
          <a:p>
            <a:pPr eaLnBrk="1" hangingPunct="1"/>
            <a:r>
              <a:rPr lang="en-US" altLang="en-US" dirty="0">
                <a:ea typeface="ＭＳ Ｐゴシック" charset="-128"/>
              </a:rPr>
              <a:t>be written using language that </a:t>
            </a:r>
            <a:r>
              <a:rPr lang="en-US" altLang="en-US" u="sng" dirty="0">
                <a:ea typeface="ＭＳ Ｐゴシック" charset="-128"/>
              </a:rPr>
              <a:t>the customer understands</a:t>
            </a:r>
          </a:p>
          <a:p>
            <a:pPr eaLnBrk="1" hangingPunct="1"/>
            <a:r>
              <a:rPr lang="en-US" altLang="en-US" dirty="0">
                <a:ea typeface="ＭＳ Ｐゴシック" charset="-128"/>
              </a:rPr>
              <a:t>be written </a:t>
            </a:r>
            <a:r>
              <a:rPr lang="en-US" altLang="en-US" u="sng" dirty="0">
                <a:ea typeface="ＭＳ Ｐゴシック" charset="-128"/>
              </a:rPr>
              <a:t>by the customer</a:t>
            </a:r>
            <a:r>
              <a:rPr lang="en-US" altLang="en-US" dirty="0">
                <a:ea typeface="ＭＳ Ｐゴシック" charset="-128"/>
              </a:rPr>
              <a:t> (figuratively speaking)</a:t>
            </a:r>
          </a:p>
          <a:p>
            <a:pPr eaLnBrk="1" hangingPunct="1"/>
            <a:r>
              <a:rPr lang="en-US" altLang="en-US" dirty="0">
                <a:ea typeface="ＭＳ Ｐゴシック" charset="-128"/>
              </a:rPr>
              <a:t>be short. Aim for no more than three sentences</a:t>
            </a:r>
          </a:p>
        </p:txBody>
      </p:sp>
      <p:sp>
        <p:nvSpPr>
          <p:cNvPr id="21508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049437"/>
            <a:ext cx="4041775" cy="639762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charset="-128"/>
              </a:rPr>
              <a:t>USs should </a:t>
            </a:r>
            <a:r>
              <a:rPr lang="en-US" altLang="en-US" u="sng" dirty="0">
                <a:ea typeface="ＭＳ Ｐゴシック" charset="-128"/>
              </a:rPr>
              <a:t>not</a:t>
            </a:r>
            <a:r>
              <a:rPr lang="en-US" altLang="en-US" dirty="0">
                <a:ea typeface="ＭＳ Ｐゴシック" charset="-128"/>
              </a:rPr>
              <a:t> …</a:t>
            </a:r>
          </a:p>
        </p:txBody>
      </p:sp>
      <p:sp>
        <p:nvSpPr>
          <p:cNvPr id="21509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89199"/>
            <a:ext cx="4041775" cy="3951288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charset="-128"/>
              </a:rPr>
              <a:t>be a long essay</a:t>
            </a:r>
          </a:p>
          <a:p>
            <a:pPr eaLnBrk="1" hangingPunct="1"/>
            <a:r>
              <a:rPr lang="en-US" altLang="en-US" dirty="0">
                <a:ea typeface="ＭＳ Ｐゴシック" charset="-128"/>
              </a:rPr>
              <a:t>use technical terms that are unfamiliar to the customer</a:t>
            </a:r>
          </a:p>
          <a:p>
            <a:pPr eaLnBrk="1" hangingPunct="1"/>
            <a:r>
              <a:rPr lang="en-US" altLang="en-US" dirty="0">
                <a:ea typeface="ＭＳ Ｐゴシック" charset="-128"/>
              </a:rPr>
              <a:t>mention specific technologies</a:t>
            </a:r>
          </a:p>
          <a:p>
            <a:pPr eaLnBrk="1" hangingPunct="1"/>
            <a:r>
              <a:rPr lang="en-US" altLang="en-US" dirty="0">
                <a:ea typeface="ＭＳ Ｐゴシック" charset="-128"/>
              </a:rPr>
              <a:t>mention implementation details</a:t>
            </a: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1389063" y="5832574"/>
            <a:ext cx="63658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b="1">
                <a:solidFill>
                  <a:srgbClr val="FF00FF"/>
                </a:solidFill>
              </a:rPr>
              <a:t>Principle: Keep requirements customer-oriented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6" grpId="0" build="p"/>
      <p:bldP spid="21507" grpId="0" uiExpand="1" build="p"/>
      <p:bldP spid="21508" grpId="0" build="p"/>
      <p:bldP spid="21509" grpId="0" uiExpand="1" build="p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charset="-128"/>
              </a:rPr>
              <a:t>Helpful US-Description Template</a:t>
            </a:r>
          </a:p>
        </p:txBody>
      </p:sp>
      <p:sp>
        <p:nvSpPr>
          <p:cNvPr id="22530" name="Content Placeholder 7"/>
          <p:cNvSpPr>
            <a:spLocks noGrp="1"/>
          </p:cNvSpPr>
          <p:nvPr>
            <p:ph idx="1"/>
          </p:nvPr>
        </p:nvSpPr>
        <p:spPr>
          <a:xfrm>
            <a:off x="457200" y="1413388"/>
            <a:ext cx="8229600" cy="4525963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charset="-128"/>
              </a:rPr>
              <a:t>Template: “As a </a:t>
            </a:r>
            <a:r>
              <a:rPr lang="en-US" altLang="en-US" dirty="0">
                <a:solidFill>
                  <a:srgbClr val="00FFFF"/>
                </a:solidFill>
                <a:ea typeface="ＭＳ Ｐゴシック" charset="-128"/>
              </a:rPr>
              <a:t>&lt;who&gt;</a:t>
            </a:r>
            <a:r>
              <a:rPr lang="en-US" altLang="en-US" dirty="0">
                <a:ea typeface="ＭＳ Ｐゴシック" charset="-128"/>
              </a:rPr>
              <a:t>, I want </a:t>
            </a:r>
            <a:r>
              <a:rPr lang="en-US" altLang="en-US" dirty="0">
                <a:solidFill>
                  <a:srgbClr val="FF00FF"/>
                </a:solidFill>
                <a:ea typeface="ＭＳ Ｐゴシック" charset="-128"/>
              </a:rPr>
              <a:t>&lt;what&gt;</a:t>
            </a:r>
            <a:r>
              <a:rPr lang="en-US" altLang="en-US" dirty="0">
                <a:ea typeface="ＭＳ Ｐゴシック" charset="-128"/>
              </a:rPr>
              <a:t> </a:t>
            </a:r>
            <a:r>
              <a:rPr lang="en-US" altLang="en-US" dirty="0">
                <a:solidFill>
                  <a:srgbClr val="FFFF00"/>
                </a:solidFill>
                <a:ea typeface="ＭＳ Ｐゴシック" charset="-128"/>
              </a:rPr>
              <a:t>&lt;why&gt;</a:t>
            </a:r>
            <a:r>
              <a:rPr lang="en-US" altLang="en-US" dirty="0">
                <a:ea typeface="ＭＳ Ｐゴシック" charset="-128"/>
              </a:rPr>
              <a:t>.”</a:t>
            </a:r>
          </a:p>
          <a:p>
            <a:pPr lvl="1" eaLnBrk="1" hangingPunct="1"/>
            <a:r>
              <a:rPr lang="en-US" altLang="en-US" dirty="0">
                <a:ea typeface="ＭＳ Ｐゴシック" charset="-128"/>
              </a:rPr>
              <a:t>Can be rearranged as long as it includes </a:t>
            </a:r>
            <a:r>
              <a:rPr lang="en-US" altLang="en-US" i="1" dirty="0">
                <a:ea typeface="ＭＳ Ｐゴシック" charset="-128"/>
              </a:rPr>
              <a:t>who</a:t>
            </a:r>
            <a:r>
              <a:rPr lang="en-US" altLang="en-US" dirty="0">
                <a:ea typeface="ＭＳ Ｐゴシック" charset="-128"/>
              </a:rPr>
              <a:t>, </a:t>
            </a:r>
            <a:r>
              <a:rPr lang="en-US" altLang="en-US" i="1" dirty="0">
                <a:ea typeface="ＭＳ Ｐゴシック" charset="-128"/>
              </a:rPr>
              <a:t>what</a:t>
            </a:r>
            <a:r>
              <a:rPr lang="en-US" altLang="en-US" dirty="0">
                <a:ea typeface="ＭＳ Ｐゴシック" charset="-128"/>
              </a:rPr>
              <a:t>, </a:t>
            </a:r>
            <a:r>
              <a:rPr lang="en-US" altLang="en-US" i="1" dirty="0">
                <a:ea typeface="ＭＳ Ｐゴシック" charset="-128"/>
              </a:rPr>
              <a:t>why</a:t>
            </a:r>
          </a:p>
          <a:p>
            <a:pPr lvl="1" eaLnBrk="1" hangingPunct="1"/>
            <a:endParaRPr lang="en-US" altLang="en-US" sz="1200" i="1" dirty="0">
              <a:ea typeface="ＭＳ Ｐゴシック" charset="-128"/>
            </a:endParaRPr>
          </a:p>
          <a:p>
            <a:pPr eaLnBrk="1" hangingPunct="1"/>
            <a:r>
              <a:rPr lang="en-US" altLang="en-US" dirty="0">
                <a:ea typeface="ＭＳ Ｐゴシック" charset="-128"/>
              </a:rPr>
              <a:t>Example: “As a </a:t>
            </a:r>
            <a:r>
              <a:rPr lang="en-US" altLang="en-US" dirty="0">
                <a:solidFill>
                  <a:srgbClr val="00FFFF"/>
                </a:solidFill>
                <a:ea typeface="ＭＳ Ｐゴシック" charset="-128"/>
              </a:rPr>
              <a:t>dog</a:t>
            </a:r>
            <a:r>
              <a:rPr lang="en-US" altLang="en-US" dirty="0">
                <a:ea typeface="ＭＳ Ｐゴシック" charset="-128"/>
              </a:rPr>
              <a:t>, I want </a:t>
            </a:r>
            <a:r>
              <a:rPr lang="en-US" altLang="en-US" dirty="0">
                <a:solidFill>
                  <a:srgbClr val="FF00FF"/>
                </a:solidFill>
                <a:ea typeface="ＭＳ Ｐゴシック" charset="-128"/>
              </a:rPr>
              <a:t>to order food online</a:t>
            </a:r>
            <a:r>
              <a:rPr lang="en-US" altLang="en-US" dirty="0">
                <a:ea typeface="ＭＳ Ｐゴシック" charset="-128"/>
              </a:rPr>
              <a:t>, </a:t>
            </a:r>
            <a:r>
              <a:rPr lang="en-US" altLang="en-US" dirty="0">
                <a:solidFill>
                  <a:srgbClr val="FFFF00"/>
                </a:solidFill>
                <a:ea typeface="ＭＳ Ｐゴシック" charset="-128"/>
              </a:rPr>
              <a:t>so I don’t have to rely on people anymore</a:t>
            </a:r>
            <a:r>
              <a:rPr lang="en-US" altLang="en-US" dirty="0">
                <a:ea typeface="ＭＳ Ｐゴシック" charset="-128"/>
              </a:rPr>
              <a:t>.”</a:t>
            </a:r>
          </a:p>
          <a:p>
            <a:pPr lvl="1" eaLnBrk="1" hangingPunct="1"/>
            <a:endParaRPr lang="en-US" altLang="en-US" sz="1200" dirty="0">
              <a:ea typeface="ＭＳ Ｐゴシック" charset="-128"/>
            </a:endParaRPr>
          </a:p>
          <a:p>
            <a:pPr eaLnBrk="1" hangingPunct="1"/>
            <a:r>
              <a:rPr lang="en-US" altLang="en-US" dirty="0">
                <a:ea typeface="ＭＳ Ｐゴシック" charset="-128"/>
              </a:rPr>
              <a:t>“Why” is sometimes optional, but helpful</a:t>
            </a:r>
          </a:p>
          <a:p>
            <a:pPr eaLnBrk="1" hangingPunct="1"/>
            <a:endParaRPr lang="en-US" altLang="en-US" sz="1200" dirty="0">
              <a:ea typeface="ＭＳ Ｐゴシック" charset="-128"/>
            </a:endParaRPr>
          </a:p>
          <a:p>
            <a:pPr eaLnBrk="1" hangingPunct="1"/>
            <a:r>
              <a:rPr lang="en-US" altLang="en-US" dirty="0">
                <a:ea typeface="ＭＳ Ｐゴシック" charset="-128"/>
              </a:rPr>
              <a:t>Don’t be afraid to have multiple </a:t>
            </a:r>
            <a:r>
              <a:rPr lang="en-US" altLang="en-US" i="1" dirty="0" err="1">
                <a:ea typeface="ＭＳ Ｐゴシック" charset="-128"/>
              </a:rPr>
              <a:t>who</a:t>
            </a:r>
            <a:r>
              <a:rPr lang="en-US" altLang="en-US" dirty="0" err="1">
                <a:ea typeface="ＭＳ Ｐゴシック" charset="-128"/>
              </a:rPr>
              <a:t>s</a:t>
            </a:r>
            <a:r>
              <a:rPr lang="en-US" altLang="en-US" dirty="0">
                <a:ea typeface="ＭＳ Ｐゴシック" charset="-128"/>
              </a:rPr>
              <a:t>, each with their own </a:t>
            </a:r>
            <a:r>
              <a:rPr lang="en-US" altLang="en-US" i="1" dirty="0">
                <a:ea typeface="ＭＳ Ｐゴシック" charset="-128"/>
              </a:rPr>
              <a:t>why</a:t>
            </a:r>
          </a:p>
          <a:p>
            <a:pPr lvl="1" eaLnBrk="1" hangingPunct="1"/>
            <a:endParaRPr lang="en-US" altLang="en-US" sz="1200" dirty="0">
              <a:ea typeface="ＭＳ Ｐゴシック" charset="-128"/>
            </a:endParaRPr>
          </a:p>
          <a:p>
            <a:pPr eaLnBrk="1" hangingPunct="1"/>
            <a:r>
              <a:rPr lang="en-US" altLang="en-US" dirty="0">
                <a:ea typeface="ＭＳ Ｐゴシック" charset="-128"/>
              </a:rPr>
              <a:t>Who: user, admin, car buyer, car seller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en-US">
                <a:ea typeface="ＭＳ Ｐゴシック" charset="-128"/>
              </a:rPr>
              <a:t>US-Description Examples: </a:t>
            </a:r>
            <a:r>
              <a:rPr lang="en-US" altLang="en-US">
                <a:solidFill>
                  <a:srgbClr val="00FFFF"/>
                </a:solidFill>
                <a:ea typeface="ＭＳ Ｐゴシック" charset="-128"/>
              </a:rPr>
              <a:t>Who</a:t>
            </a:r>
            <a:r>
              <a:rPr lang="en-US" altLang="en-US">
                <a:ea typeface="ＭＳ Ｐゴシック" charset="-128"/>
              </a:rPr>
              <a:t> and </a:t>
            </a:r>
            <a:r>
              <a:rPr lang="en-US" altLang="en-US">
                <a:solidFill>
                  <a:srgbClr val="FF00FF"/>
                </a:solidFill>
                <a:ea typeface="ＭＳ Ｐゴシック" charset="-128"/>
              </a:rPr>
              <a:t>What</a:t>
            </a:r>
            <a:endParaRPr lang="en-US" altLang="en-US">
              <a:solidFill>
                <a:srgbClr val="00FFFF"/>
              </a:solidFill>
              <a:ea typeface="ＭＳ Ｐゴシック" charset="-128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1277938"/>
            <a:ext cx="9144000" cy="5292725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2355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277938"/>
            <a:ext cx="4365625" cy="266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1398588"/>
            <a:ext cx="4184650" cy="2411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3941763"/>
            <a:ext cx="4332288" cy="262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6950" y="3941763"/>
            <a:ext cx="4159250" cy="2446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Straight Connector 2"/>
          <p:cNvCxnSpPr/>
          <p:nvPr/>
        </p:nvCxnSpPr>
        <p:spPr>
          <a:xfrm flipV="1">
            <a:off x="1797050" y="2397125"/>
            <a:ext cx="576263" cy="19050"/>
          </a:xfrm>
          <a:prstGeom prst="line">
            <a:avLst/>
          </a:prstGeom>
          <a:ln w="57150" cmpd="sng">
            <a:solidFill>
              <a:srgbClr val="00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6183313" y="2428875"/>
            <a:ext cx="631825" cy="12700"/>
          </a:xfrm>
          <a:prstGeom prst="line">
            <a:avLst/>
          </a:prstGeom>
          <a:ln w="57150" cmpd="sng">
            <a:solidFill>
              <a:srgbClr val="00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1716088" y="5005388"/>
            <a:ext cx="595312" cy="31750"/>
          </a:xfrm>
          <a:prstGeom prst="line">
            <a:avLst/>
          </a:prstGeom>
          <a:ln w="57150" cmpd="sng">
            <a:solidFill>
              <a:srgbClr val="00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6138863" y="4951413"/>
            <a:ext cx="636587" cy="23812"/>
          </a:xfrm>
          <a:prstGeom prst="line">
            <a:avLst/>
          </a:prstGeom>
          <a:ln w="57150" cmpd="sng">
            <a:solidFill>
              <a:srgbClr val="00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604838" y="2670175"/>
            <a:ext cx="3173412" cy="77788"/>
          </a:xfrm>
          <a:prstGeom prst="line">
            <a:avLst/>
          </a:prstGeom>
          <a:ln w="57150" cmpd="sng">
            <a:solidFill>
              <a:srgbClr val="FF0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635000" y="2998788"/>
            <a:ext cx="1465263" cy="34925"/>
          </a:xfrm>
          <a:prstGeom prst="line">
            <a:avLst/>
          </a:prstGeom>
          <a:ln w="57150" cmpd="sng">
            <a:solidFill>
              <a:srgbClr val="FF0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5049838" y="2689225"/>
            <a:ext cx="3159125" cy="46038"/>
          </a:xfrm>
          <a:prstGeom prst="line">
            <a:avLst/>
          </a:prstGeom>
          <a:ln w="57150" cmpd="sng">
            <a:solidFill>
              <a:srgbClr val="FF0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5030788" y="2998788"/>
            <a:ext cx="779462" cy="17462"/>
          </a:xfrm>
          <a:prstGeom prst="line">
            <a:avLst/>
          </a:prstGeom>
          <a:ln w="57150" cmpd="sng">
            <a:solidFill>
              <a:srgbClr val="FF0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588963" y="5259388"/>
            <a:ext cx="2973387" cy="93662"/>
          </a:xfrm>
          <a:prstGeom prst="line">
            <a:avLst/>
          </a:prstGeom>
          <a:ln w="57150" cmpd="sng">
            <a:solidFill>
              <a:srgbClr val="FF0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5073650" y="5178425"/>
            <a:ext cx="3109913" cy="112713"/>
          </a:xfrm>
          <a:prstGeom prst="line">
            <a:avLst/>
          </a:prstGeom>
          <a:ln w="57150" cmpd="sng">
            <a:solidFill>
              <a:srgbClr val="FF0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5080000" y="5500688"/>
            <a:ext cx="1908175" cy="68262"/>
          </a:xfrm>
          <a:prstGeom prst="line">
            <a:avLst/>
          </a:prstGeom>
          <a:ln w="57150" cmpd="sng">
            <a:solidFill>
              <a:srgbClr val="FF0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en-US">
                <a:ea typeface="ＭＳ Ｐゴシック" charset="-128"/>
              </a:rPr>
              <a:t>Helpful US-Title Template: </a:t>
            </a:r>
            <a:r>
              <a:rPr lang="en-US" altLang="en-US">
                <a:solidFill>
                  <a:srgbClr val="FF00FF"/>
                </a:solidFill>
                <a:ea typeface="ＭＳ Ｐゴシック" charset="-128"/>
              </a:rPr>
              <a:t>Verb</a:t>
            </a:r>
            <a:r>
              <a:rPr lang="en-US" altLang="en-US">
                <a:ea typeface="ＭＳ Ｐゴシック" charset="-128"/>
              </a:rPr>
              <a:t> + </a:t>
            </a:r>
            <a:r>
              <a:rPr lang="en-US" altLang="en-US">
                <a:solidFill>
                  <a:srgbClr val="99FF99"/>
                </a:solidFill>
                <a:ea typeface="ＭＳ Ｐゴシック" charset="-128"/>
              </a:rPr>
              <a:t>Noun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277938"/>
            <a:ext cx="9144000" cy="5292725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24579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277938"/>
            <a:ext cx="4365625" cy="266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0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1398588"/>
            <a:ext cx="4184650" cy="2411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1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3941763"/>
            <a:ext cx="4332288" cy="262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2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6950" y="3941763"/>
            <a:ext cx="4159250" cy="2446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6" name="Straight Connector 15"/>
          <p:cNvCxnSpPr/>
          <p:nvPr/>
        </p:nvCxnSpPr>
        <p:spPr>
          <a:xfrm flipV="1">
            <a:off x="1624013" y="2063750"/>
            <a:ext cx="884237" cy="31750"/>
          </a:xfrm>
          <a:prstGeom prst="line">
            <a:avLst/>
          </a:prstGeom>
          <a:ln w="57150" cmpd="sng">
            <a:solidFill>
              <a:srgbClr val="FF0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6143625" y="2112963"/>
            <a:ext cx="528638" cy="11112"/>
          </a:xfrm>
          <a:prstGeom prst="line">
            <a:avLst/>
          </a:prstGeom>
          <a:ln w="57150" cmpd="sng">
            <a:solidFill>
              <a:srgbClr val="FF0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1662113" y="4689475"/>
            <a:ext cx="685800" cy="22225"/>
          </a:xfrm>
          <a:prstGeom prst="line">
            <a:avLst/>
          </a:prstGeom>
          <a:ln w="57150" cmpd="sng">
            <a:solidFill>
              <a:srgbClr val="FF0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6076950" y="4646613"/>
            <a:ext cx="558800" cy="19050"/>
          </a:xfrm>
          <a:prstGeom prst="line">
            <a:avLst/>
          </a:prstGeom>
          <a:ln w="57150" cmpd="sng">
            <a:solidFill>
              <a:srgbClr val="FF0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527300" y="2019300"/>
            <a:ext cx="1654175" cy="44450"/>
          </a:xfrm>
          <a:prstGeom prst="line">
            <a:avLst/>
          </a:prstGeom>
          <a:ln w="57150" cmpd="sng">
            <a:solidFill>
              <a:srgbClr val="99FF9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6724650" y="2093913"/>
            <a:ext cx="957263" cy="28575"/>
          </a:xfrm>
          <a:prstGeom prst="line">
            <a:avLst/>
          </a:prstGeom>
          <a:ln w="57150" cmpd="sng">
            <a:solidFill>
              <a:srgbClr val="99FF9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2379663" y="4652963"/>
            <a:ext cx="730250" cy="38100"/>
          </a:xfrm>
          <a:prstGeom prst="line">
            <a:avLst/>
          </a:prstGeom>
          <a:ln w="57150" cmpd="sng">
            <a:solidFill>
              <a:srgbClr val="99FF9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6657975" y="4608513"/>
            <a:ext cx="1376363" cy="42862"/>
          </a:xfrm>
          <a:prstGeom prst="line">
            <a:avLst/>
          </a:prstGeom>
          <a:ln w="57150" cmpd="sng">
            <a:solidFill>
              <a:srgbClr val="99FF9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/>
          <p:cNvSpPr>
            <a:spLocks noGrp="1"/>
          </p:cNvSpPr>
          <p:nvPr>
            <p:ph type="title"/>
          </p:nvPr>
        </p:nvSpPr>
        <p:spPr>
          <a:xfrm>
            <a:off x="457200" y="2235200"/>
            <a:ext cx="8229600" cy="1143000"/>
          </a:xfrm>
        </p:spPr>
        <p:txBody>
          <a:bodyPr/>
          <a:lstStyle/>
          <a:p>
            <a:r>
              <a:rPr lang="en-US" altLang="en-US">
                <a:ea typeface="ＭＳ Ｐゴシック" charset="-128"/>
              </a:rPr>
              <a:t>Let’s write some user stories!</a:t>
            </a:r>
          </a:p>
        </p:txBody>
      </p:sp>
      <p:sp>
        <p:nvSpPr>
          <p:cNvPr id="25602" name="TextBox 3"/>
          <p:cNvSpPr txBox="1">
            <a:spLocks noChangeArrowheads="1"/>
          </p:cNvSpPr>
          <p:nvPr/>
        </p:nvSpPr>
        <p:spPr bwMode="auto">
          <a:xfrm>
            <a:off x="1023938" y="4331213"/>
            <a:ext cx="7096125" cy="1106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</a:rPr>
              <a:t>Title: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00FF"/>
                </a:solidFill>
              </a:rPr>
              <a:t>&lt;verb&gt;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99FF99"/>
                </a:solidFill>
              </a:rPr>
              <a:t>&lt;noun&gt;</a:t>
            </a:r>
          </a:p>
          <a:p>
            <a:pPr eaLnBrk="1" hangingPunct="1">
              <a:spcBef>
                <a:spcPts val="1200"/>
              </a:spcBef>
              <a:defRPr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</a:rPr>
              <a:t>Description:</a:t>
            </a:r>
            <a:r>
              <a:rPr lang="en-US" sz="2800" dirty="0"/>
              <a:t> As a </a:t>
            </a:r>
            <a:r>
              <a:rPr lang="en-US" sz="2800" dirty="0">
                <a:solidFill>
                  <a:srgbClr val="00FFFF"/>
                </a:solidFill>
              </a:rPr>
              <a:t>&lt;who&gt;</a:t>
            </a:r>
            <a:r>
              <a:rPr lang="en-US" sz="2800" dirty="0"/>
              <a:t>, I want </a:t>
            </a:r>
            <a:r>
              <a:rPr lang="en-US" sz="2800" dirty="0">
                <a:solidFill>
                  <a:srgbClr val="FF00FF"/>
                </a:solidFill>
              </a:rPr>
              <a:t>&lt;what&gt;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FF00"/>
                </a:solidFill>
              </a:rPr>
              <a:t>&lt;why&gt;</a:t>
            </a:r>
            <a:r>
              <a:rPr lang="en-US" sz="2800" dirty="0"/>
              <a:t>.</a:t>
            </a:r>
          </a:p>
        </p:txBody>
      </p:sp>
      <p:sp>
        <p:nvSpPr>
          <p:cNvPr id="2" name="Rectangle 1"/>
          <p:cNvSpPr/>
          <p:nvPr/>
        </p:nvSpPr>
        <p:spPr>
          <a:xfrm>
            <a:off x="874713" y="4091501"/>
            <a:ext cx="7356475" cy="3335337"/>
          </a:xfrm>
          <a:prstGeom prst="rect">
            <a:avLst/>
          </a:prstGeom>
          <a:noFill/>
          <a:ln w="38100" cmpd="sng">
            <a:solidFill>
              <a:schemeClr val="tx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5A851-4B79-0841-A8C5-375796A4C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A02B0-BD0F-314A-AACB-990BD9F57E7C}"/>
              </a:ext>
            </a:extLst>
          </p:cNvPr>
          <p:cNvSpPr txBox="1"/>
          <p:nvPr/>
        </p:nvSpPr>
        <p:spPr>
          <a:xfrm>
            <a:off x="1892709" y="3124200"/>
            <a:ext cx="53585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FFFF"/>
                </a:solidFill>
              </a:rPr>
              <a:t>Other ways to write requirements…</a:t>
            </a:r>
          </a:p>
        </p:txBody>
      </p:sp>
    </p:spTree>
    <p:extLst>
      <p:ext uri="{BB962C8B-B14F-4D97-AF65-F5344CB8AC3E}">
        <p14:creationId xmlns:p14="http://schemas.microsoft.com/office/powerpoint/2010/main" val="31008033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8A132-66F3-814D-A6FE-06EE35383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Requirements Specification (SRS)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5413C-6EA2-934A-A4BC-2BCA6590F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87532"/>
            <a:ext cx="8229600" cy="4938631"/>
          </a:xfrm>
        </p:spPr>
        <p:txBody>
          <a:bodyPr/>
          <a:lstStyle/>
          <a:p>
            <a:r>
              <a:rPr lang="en-US" dirty="0"/>
              <a:t>IEEE </a:t>
            </a:r>
            <a:r>
              <a:rPr lang="en-US" dirty="0" err="1"/>
              <a:t>Std</a:t>
            </a:r>
            <a:r>
              <a:rPr lang="en-US" dirty="0"/>
              <a:t> 830-1993</a:t>
            </a:r>
          </a:p>
          <a:p>
            <a:r>
              <a:rPr lang="en-US" dirty="0"/>
              <a:t>Very formal, very long… template is 30 pages!</a:t>
            </a:r>
          </a:p>
          <a:p>
            <a:r>
              <a:rPr lang="en-US" dirty="0"/>
              <a:t>Won’t be covering it, just be aware of its existence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840FED-DBDA-F74D-A9AB-44F79EE71D8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632" y="2827944"/>
            <a:ext cx="2905175" cy="37509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C6C97E-284E-654F-944E-096693CCAD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7540" y="2833879"/>
            <a:ext cx="2905175" cy="3752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3974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D144E-1F6A-7C43-95D5-5156F96F6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Unified Modeling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D0758-71B0-CE4D-BFD3-A30C0C24C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Won’t be studying this either (you’re welcome!)</a:t>
            </a:r>
          </a:p>
          <a:p>
            <a:r>
              <a:rPr lang="en-US" dirty="0"/>
              <a:t>Used to be “popular”, still used somewhere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0F8026-ABF2-3C44-89AE-9591689D89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879" y="2956957"/>
            <a:ext cx="6204242" cy="4056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8927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8E33F-1725-DB46-82EA-5640CF6A8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40455-A69E-C340-A808-9A0DA5A7C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Text stories of an actor using a system to meet goals</a:t>
            </a:r>
          </a:p>
          <a:p>
            <a:endParaRPr lang="en-US" dirty="0"/>
          </a:p>
          <a:p>
            <a:r>
              <a:rPr lang="en-US" dirty="0"/>
              <a:t>Can be either formal/structured or informal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2599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extBox 4">
            <a:extLst>
              <a:ext uri="{FF2B5EF4-FFF2-40B4-BE49-F238E27FC236}">
                <a16:creationId xmlns:a16="http://schemas.microsoft.com/office/drawing/2014/main" id="{16FF1383-9D45-0042-A658-C127C5B7C1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21342" y="2024743"/>
            <a:ext cx="6701317" cy="3046988"/>
          </a:xfrm>
          <a:prstGeom prst="rect">
            <a:avLst/>
          </a:prstGeom>
          <a:solidFill>
            <a:schemeClr val="accent6">
              <a:lumMod val="5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b="1" dirty="0"/>
              <a:t>Process Sale: </a:t>
            </a:r>
            <a:r>
              <a:rPr lang="en-US" altLang="en-US" dirty="0"/>
              <a:t>A customer arrives at a checkout counter. The cashier uses the POS system to record each purchased item. The system presents a running total and line-item details. The customer enters payment information, which the system validates and records. The system updates inventory. The customer receives a receipt from the system and then leaves with the items.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AEE165-503C-B841-B5FF-5E107099DBB0}"/>
              </a:ext>
            </a:extLst>
          </p:cNvPr>
          <p:cNvSpPr txBox="1"/>
          <p:nvPr/>
        </p:nvSpPr>
        <p:spPr>
          <a:xfrm>
            <a:off x="1236728" y="641266"/>
            <a:ext cx="66705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/>
              <a:t>Example: Processing a sale at a grocery store</a:t>
            </a:r>
          </a:p>
        </p:txBody>
      </p:sp>
    </p:spTree>
    <p:extLst>
      <p:ext uri="{BB962C8B-B14F-4D97-AF65-F5344CB8AC3E}">
        <p14:creationId xmlns:p14="http://schemas.microsoft.com/office/powerpoint/2010/main" val="3266318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cloudogu.com/images/blog/2020/requirementAnalysis2020.png">
            <a:extLst>
              <a:ext uri="{FF2B5EF4-FFF2-40B4-BE49-F238E27FC236}">
                <a16:creationId xmlns:a16="http://schemas.microsoft.com/office/drawing/2014/main" id="{F83C529A-232B-4B7E-AE1F-FE71105FE9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55"/>
          <a:stretch/>
        </p:blipFill>
        <p:spPr bwMode="auto">
          <a:xfrm>
            <a:off x="2018964" y="193423"/>
            <a:ext cx="5106073" cy="3207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cloudogu.com/images/blog/2020/requirementAnalysis2020.png">
            <a:extLst>
              <a:ext uri="{FF2B5EF4-FFF2-40B4-BE49-F238E27FC236}">
                <a16:creationId xmlns:a16="http://schemas.microsoft.com/office/drawing/2014/main" id="{43785F53-5BF5-4305-8519-6492764AA8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5"/>
          <a:stretch/>
        </p:blipFill>
        <p:spPr bwMode="auto">
          <a:xfrm>
            <a:off x="2018963" y="3509810"/>
            <a:ext cx="5106074" cy="3207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2E9AA0E-9183-4879-AD84-00E5568CFEBD}"/>
              </a:ext>
            </a:extLst>
          </p:cNvPr>
          <p:cNvSpPr/>
          <p:nvPr/>
        </p:nvSpPr>
        <p:spPr>
          <a:xfrm>
            <a:off x="3698060" y="193424"/>
            <a:ext cx="1719557" cy="3211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BFA344-BBE4-4C7C-AC8A-B1A7321E3D7B}"/>
              </a:ext>
            </a:extLst>
          </p:cNvPr>
          <p:cNvSpPr/>
          <p:nvPr/>
        </p:nvSpPr>
        <p:spPr>
          <a:xfrm>
            <a:off x="5417617" y="189378"/>
            <a:ext cx="1719557" cy="3215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FC66C9-43CE-4E8A-9FF8-93959F01965A}"/>
              </a:ext>
            </a:extLst>
          </p:cNvPr>
          <p:cNvSpPr/>
          <p:nvPr/>
        </p:nvSpPr>
        <p:spPr>
          <a:xfrm>
            <a:off x="2018964" y="3509810"/>
            <a:ext cx="1719557" cy="3215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D1A356-673A-43EE-B469-6A86D5DAF7EB}"/>
              </a:ext>
            </a:extLst>
          </p:cNvPr>
          <p:cNvSpPr/>
          <p:nvPr/>
        </p:nvSpPr>
        <p:spPr>
          <a:xfrm>
            <a:off x="3738521" y="3509810"/>
            <a:ext cx="1719557" cy="3215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16547A-9429-42F9-911B-E4E6DADFC2BA}"/>
              </a:ext>
            </a:extLst>
          </p:cNvPr>
          <p:cNvSpPr/>
          <p:nvPr/>
        </p:nvSpPr>
        <p:spPr>
          <a:xfrm>
            <a:off x="5417617" y="3501723"/>
            <a:ext cx="1719557" cy="3215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923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extBox 3">
            <a:extLst>
              <a:ext uri="{FF2B5EF4-FFF2-40B4-BE49-F238E27FC236}">
                <a16:creationId xmlns:a16="http://schemas.microsoft.com/office/drawing/2014/main" id="{2B4B8737-C706-7046-8493-F7922C1AE1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3925" y="935038"/>
            <a:ext cx="7451725" cy="501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914400" indent="-9144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00FFFF"/>
                </a:solidFill>
              </a:rPr>
              <a:t>Actor</a:t>
            </a:r>
            <a:r>
              <a:rPr lang="en-US" altLang="en-US" sz="3200" dirty="0">
                <a:solidFill>
                  <a:srgbClr val="00FFFF"/>
                </a:solidFill>
              </a:rPr>
              <a:t>: </a:t>
            </a:r>
            <a:r>
              <a:rPr lang="en-US" altLang="en-US" sz="3200" dirty="0"/>
              <a:t>something with behavior, such as a person, computer, organization</a:t>
            </a:r>
          </a:p>
          <a:p>
            <a:pPr eaLnBrk="1" hangingPunct="1"/>
            <a:endParaRPr lang="en-US" altLang="en-US" sz="3200" dirty="0"/>
          </a:p>
          <a:p>
            <a:pPr eaLnBrk="1" hangingPunct="1"/>
            <a:r>
              <a:rPr lang="en-US" altLang="en-US" sz="3200" i="1" dirty="0">
                <a:solidFill>
                  <a:srgbClr val="00FFFF"/>
                </a:solidFill>
              </a:rPr>
              <a:t>Scenario</a:t>
            </a:r>
            <a:r>
              <a:rPr lang="en-US" altLang="en-US" sz="3200" dirty="0">
                <a:solidFill>
                  <a:srgbClr val="00FFFF"/>
                </a:solidFill>
              </a:rPr>
              <a:t>:</a:t>
            </a:r>
            <a:r>
              <a:rPr lang="en-US" altLang="en-US" sz="3200" dirty="0"/>
              <a:t> specific sequence of actions and interactions between actors and the system</a:t>
            </a:r>
          </a:p>
          <a:p>
            <a:pPr eaLnBrk="1" hangingPunct="1"/>
            <a:endParaRPr lang="en-US" altLang="en-US" sz="3200" dirty="0"/>
          </a:p>
          <a:p>
            <a:pPr eaLnBrk="1" hangingPunct="1"/>
            <a:r>
              <a:rPr lang="en-US" altLang="en-US" sz="3200" i="1" dirty="0">
                <a:solidFill>
                  <a:srgbClr val="00FFFF"/>
                </a:solidFill>
              </a:rPr>
              <a:t>Use case</a:t>
            </a:r>
            <a:r>
              <a:rPr lang="en-US" altLang="en-US" sz="3200" dirty="0">
                <a:solidFill>
                  <a:srgbClr val="00FFFF"/>
                </a:solidFill>
              </a:rPr>
              <a:t>: </a:t>
            </a:r>
            <a:r>
              <a:rPr lang="en-US" altLang="en-US" sz="3200" dirty="0"/>
              <a:t>collection of related </a:t>
            </a:r>
            <a:r>
              <a:rPr lang="en-US" altLang="en-US" sz="3200" u="sng" dirty="0"/>
              <a:t>success and failure scenarios</a:t>
            </a:r>
            <a:r>
              <a:rPr lang="en-US" altLang="en-US" sz="3200" dirty="0"/>
              <a:t> that describe an </a:t>
            </a:r>
            <a:r>
              <a:rPr lang="en-US" altLang="en-US" sz="3200" u="sng" dirty="0"/>
              <a:t>actor</a:t>
            </a:r>
            <a:r>
              <a:rPr lang="en-US" altLang="en-US" sz="3200" dirty="0"/>
              <a:t> using a system to support a </a:t>
            </a:r>
            <a:r>
              <a:rPr lang="en-US" altLang="en-US" sz="3200" u="sng" dirty="0"/>
              <a:t>goal</a:t>
            </a:r>
            <a:endParaRPr lang="en-US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6161074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extBox 4">
            <a:extLst>
              <a:ext uri="{FF2B5EF4-FFF2-40B4-BE49-F238E27FC236}">
                <a16:creationId xmlns:a16="http://schemas.microsoft.com/office/drawing/2014/main" id="{16FF1383-9D45-0042-A658-C127C5B7C1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00407" y="1192288"/>
            <a:ext cx="4543187" cy="1815882"/>
          </a:xfrm>
          <a:prstGeom prst="rect">
            <a:avLst/>
          </a:prstGeom>
          <a:solidFill>
            <a:schemeClr val="accent6">
              <a:lumMod val="5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1400" b="1" dirty="0"/>
              <a:t>Process Sale: </a:t>
            </a:r>
          </a:p>
          <a:p>
            <a:pPr eaLnBrk="1" hangingPunct="1"/>
            <a:r>
              <a:rPr lang="en-US" altLang="en-US" sz="1400" dirty="0"/>
              <a:t>Main success scenario: A customer arrives at a checkout counter. The cashier uses the POS system to record each purchased item. The system presents a running total and line-item details. The customer enters payment information, which the system validates and records. The system updates inventory. The customer receives a receipt from the system and then leaves with the items.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AEE165-503C-B841-B5FF-5E107099DBB0}"/>
              </a:ext>
            </a:extLst>
          </p:cNvPr>
          <p:cNvSpPr txBox="1"/>
          <p:nvPr/>
        </p:nvSpPr>
        <p:spPr>
          <a:xfrm>
            <a:off x="1236728" y="546263"/>
            <a:ext cx="66705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/>
              <a:t>Example: Processing a sale at a grocery store</a:t>
            </a: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89AA1F40-F071-3546-BF00-48ED4FFAB9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2731" y="3348297"/>
            <a:ext cx="5838538" cy="3539430"/>
          </a:xfrm>
          <a:prstGeom prst="rect">
            <a:avLst/>
          </a:prstGeom>
          <a:solidFill>
            <a:schemeClr val="accent6">
              <a:lumMod val="5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2000" dirty="0"/>
              <a:t>Alternative scenarios: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en-US" altLang="en-US" sz="2000" dirty="0"/>
              <a:t> If the customer paid by credit, and the reimbursement transaction to their credit account is rejected, inform the customer and pay them with cash.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en-US" altLang="en-US" sz="2000" dirty="0"/>
              <a:t> If the item identifier is not found in the system, notify the cashier and suggest manual entry of the identifier code (perhaps it is corrupted).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en-US" altLang="en-US" sz="2000" dirty="0"/>
              <a:t> If the system detects failure to communicate with the external accounting system…</a:t>
            </a:r>
          </a:p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83280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extBox 4">
            <a:extLst>
              <a:ext uri="{FF2B5EF4-FFF2-40B4-BE49-F238E27FC236}">
                <a16:creationId xmlns:a16="http://schemas.microsoft.com/office/drawing/2014/main" id="{16FF1383-9D45-0042-A658-C127C5B7C1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00407" y="1192288"/>
            <a:ext cx="4543187" cy="1815882"/>
          </a:xfrm>
          <a:prstGeom prst="rect">
            <a:avLst/>
          </a:prstGeom>
          <a:solidFill>
            <a:schemeClr val="accent6">
              <a:lumMod val="5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1400" b="1" dirty="0"/>
              <a:t>Process Sale: </a:t>
            </a:r>
          </a:p>
          <a:p>
            <a:pPr eaLnBrk="1" hangingPunct="1"/>
            <a:r>
              <a:rPr lang="en-US" altLang="en-US" sz="1400" dirty="0"/>
              <a:t>Main success scenario: A customer arrives at a checkout counter. The cashier uses the POS system to record each purchased item. The system presents a running total and line-item details. The customer enters payment information, which the system validates and records. The system updates inventory. The customer receives a receipt from the system and then leaves with the items.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AEE165-503C-B841-B5FF-5E107099DBB0}"/>
              </a:ext>
            </a:extLst>
          </p:cNvPr>
          <p:cNvSpPr txBox="1"/>
          <p:nvPr/>
        </p:nvSpPr>
        <p:spPr>
          <a:xfrm>
            <a:off x="1236728" y="546263"/>
            <a:ext cx="66705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/>
              <a:t>Example: Processing a sale at a grocery store</a:t>
            </a: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89AA1F40-F071-3546-BF00-48ED4FFAB9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2731" y="3348297"/>
            <a:ext cx="5838538" cy="3539430"/>
          </a:xfrm>
          <a:prstGeom prst="rect">
            <a:avLst/>
          </a:prstGeom>
          <a:solidFill>
            <a:schemeClr val="accent6">
              <a:lumMod val="5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2000" dirty="0"/>
              <a:t>Alternative scenarios: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en-US" altLang="en-US" sz="2000" dirty="0"/>
              <a:t> If the customer paid by credit, and the reimbursement transaction to their credit account is rejected, inform the customer and pay them with cash.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en-US" altLang="en-US" sz="2000" dirty="0"/>
              <a:t> If the item identifier is not found in the system, notify the cashier and suggest manual entry of the identifier code (perhaps it is corrupted).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en-US" altLang="en-US" sz="2000" dirty="0"/>
              <a:t> If the system detects failure to communicate with the external accounting system…</a:t>
            </a:r>
          </a:p>
          <a:p>
            <a:pPr eaLnBrk="1" hangingPunct="1"/>
            <a:endParaRPr lang="en-US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B3FF565-6A48-4792-8F8E-857B5C3C9732}"/>
              </a:ext>
            </a:extLst>
          </p:cNvPr>
          <p:cNvSpPr/>
          <p:nvPr/>
        </p:nvSpPr>
        <p:spPr>
          <a:xfrm>
            <a:off x="319635" y="1128838"/>
            <a:ext cx="8083944" cy="6085211"/>
          </a:xfrm>
          <a:prstGeom prst="rect">
            <a:avLst/>
          </a:prstGeom>
          <a:solidFill>
            <a:srgbClr val="000000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D42219-1182-419D-9F55-198AAD8B49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00407" y="2468521"/>
            <a:ext cx="4543187" cy="1384995"/>
          </a:xfrm>
          <a:prstGeom prst="rect">
            <a:avLst/>
          </a:prstGeom>
          <a:solidFill>
            <a:schemeClr val="accent6">
              <a:lumMod val="5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2000" dirty="0"/>
              <a:t>Preconditions: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en-US" altLang="en-US" sz="2000" dirty="0"/>
              <a:t> Cashier is identified and authenticated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en-US" altLang="en-US" sz="2000" dirty="0"/>
              <a:t> Customer has nonzero items</a:t>
            </a:r>
          </a:p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688130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36B69-34BA-7247-A5E6-4E86400A6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of a Use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9AF09D-EC31-FC48-AAC5-9092B42C0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/>
          <a:lstStyle/>
          <a:p>
            <a:r>
              <a:rPr lang="en-US" dirty="0"/>
              <a:t>Preconditions</a:t>
            </a:r>
          </a:p>
          <a:p>
            <a:pPr lvl="1"/>
            <a:r>
              <a:rPr lang="en-US" dirty="0"/>
              <a:t>Assumptions for a Use Case to happen</a:t>
            </a:r>
          </a:p>
          <a:p>
            <a:pPr lvl="1"/>
            <a:r>
              <a:rPr lang="en-US" dirty="0"/>
              <a:t>Avoid obvious ones… user is alive, computer is plugged in</a:t>
            </a:r>
          </a:p>
          <a:p>
            <a:r>
              <a:rPr lang="en-US" dirty="0"/>
              <a:t>Main success scenario</a:t>
            </a:r>
          </a:p>
          <a:p>
            <a:pPr lvl="1"/>
            <a:r>
              <a:rPr lang="en-US" dirty="0"/>
              <a:t>Story of a user achieving a goal using a system</a:t>
            </a:r>
          </a:p>
          <a:p>
            <a:r>
              <a:rPr lang="en-US" dirty="0"/>
              <a:t>Alternative scenarios</a:t>
            </a:r>
          </a:p>
          <a:p>
            <a:pPr lvl="1"/>
            <a:r>
              <a:rPr lang="en-US" dirty="0"/>
              <a:t>Things that could go wrong</a:t>
            </a:r>
          </a:p>
          <a:p>
            <a:pPr lvl="1"/>
            <a:r>
              <a:rPr lang="en-US" dirty="0"/>
              <a:t>Other choices the user could make </a:t>
            </a:r>
          </a:p>
          <a:p>
            <a:pPr lvl="1"/>
            <a:r>
              <a:rPr lang="en-US" dirty="0"/>
              <a:t>E.g., customer doesn’t want an item at checkout</a:t>
            </a:r>
          </a:p>
          <a:p>
            <a:pPr lvl="1"/>
            <a:r>
              <a:rPr lang="en-US" dirty="0"/>
              <a:t>E.g., credit card is rejected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9915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>
            <a:extLst>
              <a:ext uri="{FF2B5EF4-FFF2-40B4-BE49-F238E27FC236}">
                <a16:creationId xmlns:a16="http://schemas.microsoft.com/office/drawing/2014/main" id="{00C0C7DC-FF53-5F42-BE8A-D08AE7018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5432425" cy="1143000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Why create use cases?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0612B-62DF-CD48-91D0-0A0EA12E7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54126"/>
            <a:ext cx="5432425" cy="4665566"/>
          </a:xfrm>
        </p:spPr>
        <p:txBody>
          <a:bodyPr/>
          <a:lstStyle/>
          <a:p>
            <a:pPr>
              <a:buFont typeface="Arial" charset="0"/>
              <a:buChar char="•"/>
              <a:defRPr/>
            </a:pPr>
            <a:r>
              <a:rPr lang="en-US" dirty="0"/>
              <a:t>Easy to understand/contribute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/>
              <a:t>Help communication</a:t>
            </a:r>
          </a:p>
          <a:p>
            <a:pPr marL="457200" lvl="1" indent="0">
              <a:buFont typeface="Arial" charset="0"/>
              <a:buNone/>
              <a:defRPr/>
            </a:pPr>
            <a:endParaRPr lang="en-US" dirty="0"/>
          </a:p>
          <a:p>
            <a:pPr>
              <a:buFont typeface="Arial" charset="0"/>
              <a:buChar char="•"/>
              <a:defRPr/>
            </a:pPr>
            <a:r>
              <a:rPr lang="en-US" dirty="0"/>
              <a:t>Emphasize user goals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/>
              <a:t>Keep the requirements focused on the customer</a:t>
            </a:r>
          </a:p>
          <a:p>
            <a:pPr marL="457200" lvl="1" indent="0">
              <a:buNone/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Avoid working on tasks with no use case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Identify unthought of features</a:t>
            </a:r>
          </a:p>
        </p:txBody>
      </p:sp>
      <p:grpSp>
        <p:nvGrpSpPr>
          <p:cNvPr id="25603" name="Group 6">
            <a:extLst>
              <a:ext uri="{FF2B5EF4-FFF2-40B4-BE49-F238E27FC236}">
                <a16:creationId xmlns:a16="http://schemas.microsoft.com/office/drawing/2014/main" id="{AB56E607-5896-3E4D-BB97-B4B5C8A8A759}"/>
              </a:ext>
            </a:extLst>
          </p:cNvPr>
          <p:cNvGrpSpPr>
            <a:grpSpLocks/>
          </p:cNvGrpSpPr>
          <p:nvPr/>
        </p:nvGrpSpPr>
        <p:grpSpPr bwMode="auto">
          <a:xfrm>
            <a:off x="4287838" y="1254125"/>
            <a:ext cx="4856162" cy="5603875"/>
            <a:chOff x="4288185" y="1254518"/>
            <a:chExt cx="4855814" cy="5603481"/>
          </a:xfrm>
        </p:grpSpPr>
        <p:pic>
          <p:nvPicPr>
            <p:cNvPr id="25604" name="Picture 1">
              <a:extLst>
                <a:ext uri="{FF2B5EF4-FFF2-40B4-BE49-F238E27FC236}">
                  <a16:creationId xmlns:a16="http://schemas.microsoft.com/office/drawing/2014/main" id="{92AE2D5F-20E3-8845-953C-05728611B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1778"/>
            <a:stretch>
              <a:fillRect/>
            </a:stretch>
          </p:blipFill>
          <p:spPr bwMode="auto">
            <a:xfrm>
              <a:off x="5890380" y="1444352"/>
              <a:ext cx="3253619" cy="54136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605" name="TextBox 4">
              <a:extLst>
                <a:ext uri="{FF2B5EF4-FFF2-40B4-BE49-F238E27FC236}">
                  <a16:creationId xmlns:a16="http://schemas.microsoft.com/office/drawing/2014/main" id="{DCB13702-2F84-7D49-89DB-9074D82DCEC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88185" y="6581000"/>
              <a:ext cx="160219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r>
                <a:rPr lang="en-US" altLang="en-US" sz="1200" dirty="0">
                  <a:solidFill>
                    <a:schemeClr val="tx1">
                      <a:lumMod val="50000"/>
                    </a:schemeClr>
                  </a:solidFill>
                </a:rPr>
                <a:t>http://</a:t>
              </a:r>
              <a:r>
                <a:rPr lang="en-US" altLang="en-US" sz="1200" dirty="0" err="1">
                  <a:solidFill>
                    <a:schemeClr val="tx1">
                      <a:lumMod val="50000"/>
                    </a:schemeClr>
                  </a:solidFill>
                </a:rPr>
                <a:t>flic.kr</a:t>
              </a:r>
              <a:r>
                <a:rPr lang="en-US" altLang="en-US" sz="1200" dirty="0">
                  <a:solidFill>
                    <a:schemeClr val="tx1">
                      <a:lumMod val="50000"/>
                    </a:schemeClr>
                  </a:solidFill>
                </a:rPr>
                <a:t>/p/5dFxK2</a:t>
              </a:r>
            </a:p>
          </p:txBody>
        </p:sp>
        <p:sp>
          <p:nvSpPr>
            <p:cNvPr id="6" name="Oval Callout 5">
              <a:extLst>
                <a:ext uri="{FF2B5EF4-FFF2-40B4-BE49-F238E27FC236}">
                  <a16:creationId xmlns:a16="http://schemas.microsoft.com/office/drawing/2014/main" id="{7F2CC924-0DC9-274A-A17F-1F66D9AADD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27933" y="1254518"/>
              <a:ext cx="2055666" cy="1506432"/>
            </a:xfrm>
            <a:prstGeom prst="wedgeEllipseCallout">
              <a:avLst>
                <a:gd name="adj1" fmla="val 31074"/>
                <a:gd name="adj2" fmla="val 70315"/>
              </a:avLst>
            </a:prstGeom>
            <a:solidFill>
              <a:schemeClr val="accent5">
                <a:lumMod val="50000"/>
              </a:schemeClr>
            </a:solidFill>
            <a:ln w="38100">
              <a:solidFill>
                <a:schemeClr val="tx1"/>
              </a:solidFill>
              <a:miter lim="800000"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sz="4800" dirty="0">
                  <a:latin typeface="Comic Sans MS"/>
                  <a:ea typeface="+mn-ea"/>
                  <a:cs typeface="Comic Sans MS"/>
                </a:rPr>
                <a:t>Aha!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70186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itle 1">
            <a:extLst>
              <a:ext uri="{FF2B5EF4-FFF2-40B4-BE49-F238E27FC236}">
                <a16:creationId xmlns:a16="http://schemas.microsoft.com/office/drawing/2014/main" id="{382C842C-DC2A-CB41-84D7-DF5EAAFD6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Which UCs to write/refine first?</a:t>
            </a:r>
          </a:p>
        </p:txBody>
      </p:sp>
      <p:sp>
        <p:nvSpPr>
          <p:cNvPr id="26626" name="Content Placeholder 2">
            <a:extLst>
              <a:ext uri="{FF2B5EF4-FFF2-40B4-BE49-F238E27FC236}">
                <a16:creationId xmlns:a16="http://schemas.microsoft.com/office/drawing/2014/main" id="{2002C058-C763-B144-83A0-08F61E4EE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High value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I.e.: Represent system’s core functionality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High risk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Architecturally significant</a:t>
            </a:r>
          </a:p>
        </p:txBody>
      </p:sp>
      <p:grpSp>
        <p:nvGrpSpPr>
          <p:cNvPr id="26627" name="Group 4">
            <a:extLst>
              <a:ext uri="{FF2B5EF4-FFF2-40B4-BE49-F238E27FC236}">
                <a16:creationId xmlns:a16="http://schemas.microsoft.com/office/drawing/2014/main" id="{C17BB907-0269-E146-A487-01FC278225CA}"/>
              </a:ext>
            </a:extLst>
          </p:cNvPr>
          <p:cNvGrpSpPr>
            <a:grpSpLocks/>
          </p:cNvGrpSpPr>
          <p:nvPr/>
        </p:nvGrpSpPr>
        <p:grpSpPr bwMode="auto">
          <a:xfrm>
            <a:off x="2249488" y="4049713"/>
            <a:ext cx="6894512" cy="2808287"/>
            <a:chOff x="-1119244" y="2677801"/>
            <a:chExt cx="10263245" cy="4180200"/>
          </a:xfrm>
        </p:grpSpPr>
        <p:pic>
          <p:nvPicPr>
            <p:cNvPr id="26628" name="Picture 1">
              <a:extLst>
                <a:ext uri="{FF2B5EF4-FFF2-40B4-BE49-F238E27FC236}">
                  <a16:creationId xmlns:a16="http://schemas.microsoft.com/office/drawing/2014/main" id="{DA3FB64E-FD8D-A94D-B870-F6599898BD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119244" y="2677801"/>
              <a:ext cx="6590080" cy="34599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6629" name="TextBox 5">
              <a:extLst>
                <a:ext uri="{FF2B5EF4-FFF2-40B4-BE49-F238E27FC236}">
                  <a16:creationId xmlns:a16="http://schemas.microsoft.com/office/drawing/2014/main" id="{EC9D4BE4-611F-8D45-A8E2-BC191A9850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840158" y="6445644"/>
              <a:ext cx="9984159" cy="4123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r" eaLnBrk="1" hangingPunct="1"/>
              <a:r>
                <a:rPr lang="en-US" altLang="en-US" sz="1200" dirty="0">
                  <a:solidFill>
                    <a:schemeClr val="tx1">
                      <a:lumMod val="50000"/>
                    </a:schemeClr>
                  </a:solidFill>
                </a:rPr>
                <a:t>http://</a:t>
              </a:r>
              <a:r>
                <a:rPr lang="en-US" altLang="en-US" sz="1200" dirty="0" err="1">
                  <a:solidFill>
                    <a:schemeClr val="tx1">
                      <a:lumMod val="50000"/>
                    </a:schemeClr>
                  </a:solidFill>
                </a:rPr>
                <a:t>en.wikipedia.org</a:t>
              </a:r>
              <a:r>
                <a:rPr lang="en-US" altLang="en-US" sz="1200" dirty="0">
                  <a:solidFill>
                    <a:schemeClr val="tx1">
                      <a:lumMod val="50000"/>
                    </a:schemeClr>
                  </a:solidFill>
                </a:rPr>
                <a:t>/wiki/File:Iterative_development_model_V2.jpg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49730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520005D-4680-0945-ACD5-64C6F18CD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stories, use cases, and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D50B57-1614-A04F-B95C-7C5A44DC8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apply this to your project?</a:t>
            </a:r>
          </a:p>
          <a:p>
            <a:endParaRPr lang="en-US" dirty="0"/>
          </a:p>
          <a:p>
            <a:r>
              <a:rPr lang="en-US" dirty="0"/>
              <a:t>Use US and UC to plan iterations</a:t>
            </a:r>
          </a:p>
          <a:p>
            <a:r>
              <a:rPr lang="en-US" dirty="0"/>
              <a:t>Break them down into smaller Issues</a:t>
            </a:r>
          </a:p>
          <a:p>
            <a:r>
              <a:rPr lang="en-US" dirty="0"/>
              <a:t>Aim to complete a US by a specific iteration</a:t>
            </a:r>
          </a:p>
        </p:txBody>
      </p:sp>
    </p:spTree>
    <p:extLst>
      <p:ext uri="{BB962C8B-B14F-4D97-AF65-F5344CB8AC3E}">
        <p14:creationId xmlns:p14="http://schemas.microsoft.com/office/powerpoint/2010/main" val="3346498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BB2F4-F00B-4901-9945-4A78FB15F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1" dirty="0">
                <a:solidFill>
                  <a:srgbClr val="FF00FF"/>
                </a:solidFill>
              </a:rPr>
              <a:t>The most important single aspect of software development is to be clear about what you are trying to build.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FF"/>
                </a:solidFill>
              </a:rPr>
              <a:t>      - Bjarne </a:t>
            </a:r>
            <a:r>
              <a:rPr lang="en-US" sz="2000" dirty="0" err="1">
                <a:solidFill>
                  <a:srgbClr val="FF00FF"/>
                </a:solidFill>
              </a:rPr>
              <a:t>Stroustrup</a:t>
            </a:r>
            <a:endParaRPr lang="en-US" sz="2000" dirty="0">
              <a:solidFill>
                <a:srgbClr val="FF00FF"/>
              </a:solidFill>
            </a:endParaRPr>
          </a:p>
          <a:p>
            <a:endParaRPr lang="en-US" dirty="0">
              <a:solidFill>
                <a:srgbClr val="FF00FF"/>
              </a:solidFill>
            </a:endParaRPr>
          </a:p>
          <a:p>
            <a:pPr lvl="1"/>
            <a:endParaRPr lang="en-US" dirty="0">
              <a:solidFill>
                <a:srgbClr val="FF00FF"/>
              </a:solidFill>
            </a:endParaRPr>
          </a:p>
          <a:p>
            <a:pPr marL="0" indent="0">
              <a:buNone/>
            </a:pPr>
            <a:r>
              <a:rPr lang="en-US" i="1" dirty="0">
                <a:solidFill>
                  <a:srgbClr val="FF00FF"/>
                </a:solidFill>
              </a:rPr>
              <a:t>Walking on water and developing software from a specification are easy if both are frozen.</a:t>
            </a:r>
          </a:p>
          <a:p>
            <a:pPr marL="0" indent="0">
              <a:buNone/>
            </a:pPr>
            <a:r>
              <a:rPr lang="en-US" sz="2000" i="1" dirty="0">
                <a:solidFill>
                  <a:srgbClr val="FF00FF"/>
                </a:solidFill>
              </a:rPr>
              <a:t>    - </a:t>
            </a:r>
            <a:r>
              <a:rPr lang="en-US" sz="2000" dirty="0">
                <a:solidFill>
                  <a:srgbClr val="FF00FF"/>
                </a:solidFill>
              </a:rPr>
              <a:t>Edward </a:t>
            </a:r>
            <a:r>
              <a:rPr lang="en-US" sz="2000" dirty="0" err="1">
                <a:solidFill>
                  <a:srgbClr val="FF00FF"/>
                </a:solidFill>
              </a:rPr>
              <a:t>Berard</a:t>
            </a:r>
            <a:endParaRPr lang="en-US" sz="2000" dirty="0">
              <a:solidFill>
                <a:srgbClr val="FF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012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charset="-128"/>
              </a:rPr>
              <a:t>Problems</a:t>
            </a:r>
          </a:p>
        </p:txBody>
      </p:sp>
      <p:sp>
        <p:nvSpPr>
          <p:cNvPr id="1741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charset="-128"/>
              </a:rPr>
              <a:t>Need to figure out what customer wants</a:t>
            </a:r>
          </a:p>
          <a:p>
            <a:pPr lvl="1" eaLnBrk="1" hangingPunct="1"/>
            <a:r>
              <a:rPr lang="en-US" altLang="en-US">
                <a:ea typeface="ＭＳ Ｐゴシック" charset="-128"/>
              </a:rPr>
              <a:t>Not make false/incorrect assumptions</a:t>
            </a:r>
          </a:p>
          <a:p>
            <a:pPr lvl="1" eaLnBrk="1" hangingPunct="1"/>
            <a:endParaRPr lang="en-US" altLang="en-US">
              <a:ea typeface="ＭＳ Ｐゴシック" charset="-128"/>
            </a:endParaRPr>
          </a:p>
          <a:p>
            <a:pPr eaLnBrk="1" hangingPunct="1"/>
            <a:r>
              <a:rPr lang="en-US" altLang="en-US">
                <a:ea typeface="ＭＳ Ｐゴシック" charset="-128"/>
              </a:rPr>
              <a:t>Need to chunk work into bite-sized pieces</a:t>
            </a:r>
          </a:p>
          <a:p>
            <a:pPr lvl="1" eaLnBrk="1" hangingPunct="1"/>
            <a:r>
              <a:rPr lang="en-US" altLang="en-US">
                <a:ea typeface="ＭＳ Ｐゴシック" charset="-128"/>
              </a:rPr>
              <a:t>So work can be divided up</a:t>
            </a:r>
          </a:p>
          <a:p>
            <a:pPr lvl="1" eaLnBrk="1" hangingPunct="1"/>
            <a:r>
              <a:rPr lang="en-US" altLang="en-US">
                <a:ea typeface="ＭＳ Ｐゴシック" charset="-128"/>
              </a:rPr>
              <a:t>So system can be built incrementally</a:t>
            </a:r>
          </a:p>
          <a:p>
            <a:pPr lvl="1" eaLnBrk="1" hangingPunct="1"/>
            <a:r>
              <a:rPr lang="en-US" altLang="en-US">
                <a:ea typeface="ＭＳ Ｐゴシック" charset="-128"/>
              </a:rPr>
              <a:t>So estimates are remotely accurate</a:t>
            </a:r>
          </a:p>
          <a:p>
            <a:pPr eaLnBrk="1" hangingPunct="1"/>
            <a:endParaRPr lang="en-US" altLang="en-US">
              <a:ea typeface="ＭＳ Ｐゴシック" charset="-128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45683-2C29-B645-B1C3-82D975CF9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3128"/>
            <a:ext cx="8229600" cy="1143000"/>
          </a:xfrm>
        </p:spPr>
        <p:txBody>
          <a:bodyPr/>
          <a:lstStyle/>
          <a:p>
            <a:r>
              <a:rPr lang="en-US" dirty="0"/>
              <a:t>What are software requirements?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CA4FA-856B-EE47-91CF-9D19AA9F0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284" y="2430360"/>
            <a:ext cx="5953432" cy="4525963"/>
          </a:xfrm>
        </p:spPr>
        <p:txBody>
          <a:bodyPr/>
          <a:lstStyle/>
          <a:p>
            <a:pPr marL="0" indent="0" algn="ctr">
              <a:buNone/>
            </a:pPr>
            <a:r>
              <a:rPr lang="en-US" i="1" dirty="0">
                <a:solidFill>
                  <a:srgbClr val="FF7B00"/>
                </a:solidFill>
              </a:rPr>
              <a:t>Capabilities and conditions to which the system must conform</a:t>
            </a:r>
          </a:p>
        </p:txBody>
      </p:sp>
    </p:spTree>
    <p:extLst>
      <p:ext uri="{BB962C8B-B14F-4D97-AF65-F5344CB8AC3E}">
        <p14:creationId xmlns:p14="http://schemas.microsoft.com/office/powerpoint/2010/main" val="2459002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45683-2C29-B645-B1C3-82D975CF9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software requirements?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ECA337-D37A-814F-A11D-64F4E6A2E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Come in many different flavors</a:t>
            </a:r>
          </a:p>
          <a:p>
            <a:pPr lvl="1"/>
            <a:r>
              <a:rPr lang="en-US" dirty="0"/>
              <a:t>High-level, low-level</a:t>
            </a:r>
          </a:p>
          <a:p>
            <a:pPr lvl="1"/>
            <a:r>
              <a:rPr lang="en-US" dirty="0"/>
              <a:t>User, system</a:t>
            </a:r>
          </a:p>
          <a:p>
            <a:pPr lvl="1"/>
            <a:r>
              <a:rPr lang="en-US" dirty="0"/>
              <a:t>Functional, non-functional</a:t>
            </a:r>
          </a:p>
          <a:p>
            <a:pPr lvl="1"/>
            <a:r>
              <a:rPr lang="en-US" dirty="0"/>
              <a:t>Implementation details</a:t>
            </a:r>
          </a:p>
        </p:txBody>
      </p:sp>
    </p:spTree>
    <p:extLst>
      <p:ext uri="{BB962C8B-B14F-4D97-AF65-F5344CB8AC3E}">
        <p14:creationId xmlns:p14="http://schemas.microsoft.com/office/powerpoint/2010/main" val="2240047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45683-2C29-B645-B1C3-82D975CF9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and Non-Functional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CA4FA-856B-EE47-91CF-9D19AA9F0E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Functional</a:t>
            </a:r>
          </a:p>
          <a:p>
            <a:pPr lvl="1"/>
            <a:r>
              <a:rPr lang="en-US" dirty="0"/>
              <a:t>Services the system provides</a:t>
            </a:r>
          </a:p>
          <a:p>
            <a:pPr lvl="1"/>
            <a:r>
              <a:rPr lang="en-US" dirty="0"/>
              <a:t>How the system reacts to inputs</a:t>
            </a:r>
          </a:p>
          <a:p>
            <a:pPr lvl="1"/>
            <a:r>
              <a:rPr lang="en-US" dirty="0"/>
              <a:t>How the system behaves in situations</a:t>
            </a:r>
          </a:p>
          <a:p>
            <a:pPr lvl="1"/>
            <a:r>
              <a:rPr lang="en-US" dirty="0"/>
              <a:t>What the system does not do</a:t>
            </a:r>
          </a:p>
          <a:p>
            <a:r>
              <a:rPr lang="en-US" dirty="0"/>
              <a:t>Non-functional</a:t>
            </a:r>
          </a:p>
          <a:p>
            <a:pPr lvl="1"/>
            <a:r>
              <a:rPr lang="en-US" dirty="0"/>
              <a:t>Constraints on the services the system provides</a:t>
            </a:r>
          </a:p>
          <a:p>
            <a:pPr lvl="1"/>
            <a:r>
              <a:rPr lang="en-US" dirty="0"/>
              <a:t>E.g., timing, standards, development process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CFCF50-5027-4A3D-AF5B-2DA8A3F2F5EE}"/>
              </a:ext>
            </a:extLst>
          </p:cNvPr>
          <p:cNvSpPr txBox="1"/>
          <p:nvPr/>
        </p:nvSpPr>
        <p:spPr>
          <a:xfrm>
            <a:off x="1064102" y="5766513"/>
            <a:ext cx="67379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</a:rPr>
              <a:t>Also known as “solution” and “quality of service” requirements</a:t>
            </a:r>
          </a:p>
        </p:txBody>
      </p:sp>
    </p:spTree>
    <p:extLst>
      <p:ext uri="{BB962C8B-B14F-4D97-AF65-F5344CB8AC3E}">
        <p14:creationId xmlns:p14="http://schemas.microsoft.com/office/powerpoint/2010/main" val="3965459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>
            <a:extLst>
              <a:ext uri="{FF2B5EF4-FFF2-40B4-BE49-F238E27FC236}">
                <a16:creationId xmlns:a16="http://schemas.microsoft.com/office/drawing/2014/main" id="{7F0BA0F1-6D94-E64A-A672-863985FD5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i="1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FURPS+</a:t>
            </a:r>
            <a:r>
              <a:rPr lang="en-US" altLang="en-US" dirty="0">
                <a:ea typeface="ＭＳ Ｐゴシック" panose="020B0600070205080204" pitchFamily="34" charset="-128"/>
              </a:rPr>
              <a:t> Classification of Requirements</a:t>
            </a:r>
          </a:p>
        </p:txBody>
      </p:sp>
      <p:sp>
        <p:nvSpPr>
          <p:cNvPr id="21506" name="Content Placeholder 2">
            <a:extLst>
              <a:ext uri="{FF2B5EF4-FFF2-40B4-BE49-F238E27FC236}">
                <a16:creationId xmlns:a16="http://schemas.microsoft.com/office/drawing/2014/main" id="{7E7182CB-A2FF-2B49-97F9-E8A9EE96B1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u="sng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F</a:t>
            </a:r>
            <a:r>
              <a:rPr lang="en-US" altLang="en-US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unctional:</a:t>
            </a:r>
            <a:r>
              <a:rPr lang="en-US" altLang="en-US" dirty="0">
                <a:ea typeface="ＭＳ Ｐゴシック" panose="020B0600070205080204" pitchFamily="34" charset="-128"/>
              </a:rPr>
              <a:t> features, capabilities, security</a:t>
            </a:r>
          </a:p>
          <a:p>
            <a:r>
              <a:rPr lang="en-US" altLang="en-US" u="sng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U</a:t>
            </a:r>
            <a:r>
              <a:rPr lang="en-US" altLang="en-US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sability: </a:t>
            </a:r>
            <a:r>
              <a:rPr lang="en-US" altLang="en-US" dirty="0">
                <a:ea typeface="ＭＳ Ｐゴシック" panose="020B0600070205080204" pitchFamily="34" charset="-128"/>
              </a:rPr>
              <a:t>human factors, help, documentation</a:t>
            </a:r>
          </a:p>
          <a:p>
            <a:r>
              <a:rPr lang="en-US" altLang="en-US" u="sng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R</a:t>
            </a:r>
            <a:r>
              <a:rPr lang="en-US" altLang="en-US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eliability: </a:t>
            </a:r>
            <a:r>
              <a:rPr lang="en-US" altLang="en-US" dirty="0">
                <a:ea typeface="ＭＳ Ｐゴシック" panose="020B0600070205080204" pitchFamily="34" charset="-128"/>
              </a:rPr>
              <a:t>frequency of failure, recoverability, predictability</a:t>
            </a:r>
          </a:p>
          <a:p>
            <a:r>
              <a:rPr lang="en-US" altLang="en-US" u="sng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P</a:t>
            </a:r>
            <a:r>
              <a:rPr lang="en-US" altLang="en-US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erformance: </a:t>
            </a:r>
            <a:r>
              <a:rPr lang="en-US" altLang="en-US" dirty="0">
                <a:ea typeface="ＭＳ Ｐゴシック" panose="020B0600070205080204" pitchFamily="34" charset="-128"/>
              </a:rPr>
              <a:t>response times, throughput, accuracy, availability, resource usage</a:t>
            </a:r>
          </a:p>
          <a:p>
            <a:r>
              <a:rPr lang="en-US" altLang="en-US" u="sng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S</a:t>
            </a:r>
            <a:r>
              <a:rPr lang="en-US" altLang="en-US" dirty="0">
                <a:solidFill>
                  <a:srgbClr val="00FFFF"/>
                </a:solidFill>
                <a:ea typeface="ＭＳ Ｐゴシック" panose="020B0600070205080204" pitchFamily="34" charset="-128"/>
              </a:rPr>
              <a:t>upportability:</a:t>
            </a:r>
            <a:r>
              <a:rPr lang="en-US" altLang="en-US" dirty="0">
                <a:ea typeface="ＭＳ Ｐゴシック" panose="020B0600070205080204" pitchFamily="34" charset="-128"/>
              </a:rPr>
              <a:t> adaptability, maintainability, internationalization, configurability</a:t>
            </a:r>
          </a:p>
        </p:txBody>
      </p:sp>
    </p:spTree>
    <p:extLst>
      <p:ext uri="{BB962C8B-B14F-4D97-AF65-F5344CB8AC3E}">
        <p14:creationId xmlns:p14="http://schemas.microsoft.com/office/powerpoint/2010/main" val="2996141962"/>
      </p:ext>
    </p:extLst>
  </p:cSld>
  <p:clrMapOvr>
    <a:masterClrMapping/>
  </p:clrMapOvr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2895</TotalTime>
  <Words>1478</Words>
  <Application>Microsoft Macintosh PowerPoint</Application>
  <PresentationFormat>On-screen Show (4:3)</PresentationFormat>
  <Paragraphs>196</Paragraphs>
  <Slides>36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Comic Sans MS</vt:lpstr>
      <vt:lpstr> Black </vt:lpstr>
      <vt:lpstr>PowerPoint Presentation</vt:lpstr>
      <vt:lpstr>Iterative Development Process</vt:lpstr>
      <vt:lpstr>PowerPoint Presentation</vt:lpstr>
      <vt:lpstr>PowerPoint Presentation</vt:lpstr>
      <vt:lpstr>Problems</vt:lpstr>
      <vt:lpstr>What are software requirements?</vt:lpstr>
      <vt:lpstr>What are software requirements?</vt:lpstr>
      <vt:lpstr>Functional and Non-Functional</vt:lpstr>
      <vt:lpstr>FURPS+ Classification of Requirements</vt:lpstr>
      <vt:lpstr>And here’s the +</vt:lpstr>
      <vt:lpstr>PowerPoint Presentation</vt:lpstr>
      <vt:lpstr>Functional requirements</vt:lpstr>
      <vt:lpstr>Non-functional</vt:lpstr>
      <vt:lpstr>Lets try it! </vt:lpstr>
      <vt:lpstr>Ok, so lets look at ways to gather and manage requirements</vt:lpstr>
      <vt:lpstr>PowerPoint Presentation</vt:lpstr>
      <vt:lpstr>Flight-Booking System Example</vt:lpstr>
      <vt:lpstr>Flight-Booking System Example</vt:lpstr>
      <vt:lpstr>Flight-Booking System Example</vt:lpstr>
      <vt:lpstr>User Story Dos and Don’ts</vt:lpstr>
      <vt:lpstr>Helpful US-Description Template</vt:lpstr>
      <vt:lpstr>US-Description Examples: Who and What</vt:lpstr>
      <vt:lpstr>Helpful US-Title Template: Verb + Noun</vt:lpstr>
      <vt:lpstr>Let’s write some user stories!</vt:lpstr>
      <vt:lpstr>PowerPoint Presentation</vt:lpstr>
      <vt:lpstr>Software Requirements Specification (SRS)</vt:lpstr>
      <vt:lpstr>Unified Modeling Language</vt:lpstr>
      <vt:lpstr>Use Cases</vt:lpstr>
      <vt:lpstr>PowerPoint Presentation</vt:lpstr>
      <vt:lpstr>PowerPoint Presentation</vt:lpstr>
      <vt:lpstr>PowerPoint Presentation</vt:lpstr>
      <vt:lpstr>PowerPoint Presentation</vt:lpstr>
      <vt:lpstr>Structure of a Use Case</vt:lpstr>
      <vt:lpstr>Why create use cases?</vt:lpstr>
      <vt:lpstr>Which UCs to write/refine first?</vt:lpstr>
      <vt:lpstr>User stories, use cases, and issues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Austin Henley</dc:creator>
  <cp:keywords/>
  <dc:description/>
  <cp:lastModifiedBy>Henley, Austin Zachary</cp:lastModifiedBy>
  <cp:revision>162</cp:revision>
  <dcterms:created xsi:type="dcterms:W3CDTF">2013-09-29T23:43:57Z</dcterms:created>
  <dcterms:modified xsi:type="dcterms:W3CDTF">2021-09-15T15:07:39Z</dcterms:modified>
  <cp:category/>
</cp:coreProperties>
</file>

<file path=docProps/thumbnail.jpeg>
</file>